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3"/>
  </p:notesMasterIdLst>
  <p:handoutMasterIdLst>
    <p:handoutMasterId r:id="rId24"/>
  </p:handoutMasterIdLst>
  <p:sldIdLst>
    <p:sldId id="256" r:id="rId5"/>
    <p:sldId id="264" r:id="rId6"/>
    <p:sldId id="277" r:id="rId7"/>
    <p:sldId id="258" r:id="rId8"/>
    <p:sldId id="290" r:id="rId9"/>
    <p:sldId id="286" r:id="rId10"/>
    <p:sldId id="293" r:id="rId11"/>
    <p:sldId id="294" r:id="rId12"/>
    <p:sldId id="295" r:id="rId13"/>
    <p:sldId id="296" r:id="rId14"/>
    <p:sldId id="297" r:id="rId15"/>
    <p:sldId id="291" r:id="rId16"/>
    <p:sldId id="268" r:id="rId17"/>
    <p:sldId id="262" r:id="rId18"/>
    <p:sldId id="292" r:id="rId19"/>
    <p:sldId id="279" r:id="rId20"/>
    <p:sldId id="260"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 id="3" name="Joshua Gigo Peter" initials="JP" lastIdx="1" clrIdx="2">
    <p:extLst>
      <p:ext uri="{19B8F6BF-5375-455C-9EA6-DF929625EA0E}">
        <p15:presenceInfo xmlns:p15="http://schemas.microsoft.com/office/powerpoint/2012/main" userId="650a5f690101382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2156"/>
    <a:srgbClr val="385E88"/>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204" autoAdjust="0"/>
  </p:normalViewPr>
  <p:slideViewPr>
    <p:cSldViewPr snapToGrid="0">
      <p:cViewPr>
        <p:scale>
          <a:sx n="63" d="100"/>
          <a:sy n="63" d="100"/>
        </p:scale>
        <p:origin x="804" y="52"/>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4/1/2025</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4/1/2025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14</a:t>
            </a:fld>
            <a:endParaRPr lang="en-US" dirty="0"/>
          </a:p>
        </p:txBody>
      </p:sp>
    </p:spTree>
    <p:extLst>
      <p:ext uri="{BB962C8B-B14F-4D97-AF65-F5344CB8AC3E}">
        <p14:creationId xmlns:p14="http://schemas.microsoft.com/office/powerpoint/2010/main" val="13063330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15</a:t>
            </a:fld>
            <a:endParaRPr lang="en-US" dirty="0"/>
          </a:p>
        </p:txBody>
      </p:sp>
    </p:spTree>
    <p:extLst>
      <p:ext uri="{BB962C8B-B14F-4D97-AF65-F5344CB8AC3E}">
        <p14:creationId xmlns:p14="http://schemas.microsoft.com/office/powerpoint/2010/main" val="23710324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16</a:t>
            </a:fld>
            <a:endParaRPr lang="en-US" dirty="0"/>
          </a:p>
        </p:txBody>
      </p:sp>
    </p:spTree>
    <p:extLst>
      <p:ext uri="{BB962C8B-B14F-4D97-AF65-F5344CB8AC3E}">
        <p14:creationId xmlns:p14="http://schemas.microsoft.com/office/powerpoint/2010/main" val="1648291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17</a:t>
            </a:fld>
            <a:endParaRPr lang="en-US" dirty="0"/>
          </a:p>
        </p:txBody>
      </p:sp>
    </p:spTree>
    <p:extLst>
      <p:ext uri="{BB962C8B-B14F-4D97-AF65-F5344CB8AC3E}">
        <p14:creationId xmlns:p14="http://schemas.microsoft.com/office/powerpoint/2010/main" val="31104013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18</a:t>
            </a:fld>
            <a:endParaRPr lang="en-US" dirty="0"/>
          </a:p>
        </p:txBody>
      </p:sp>
    </p:spTree>
    <p:extLst>
      <p:ext uri="{BB962C8B-B14F-4D97-AF65-F5344CB8AC3E}">
        <p14:creationId xmlns:p14="http://schemas.microsoft.com/office/powerpoint/2010/main" val="3607125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29096670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22925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12</a:t>
            </a:fld>
            <a:endParaRPr lang="en-US" dirty="0"/>
          </a:p>
        </p:txBody>
      </p:sp>
    </p:spTree>
    <p:extLst>
      <p:ext uri="{BB962C8B-B14F-4D97-AF65-F5344CB8AC3E}">
        <p14:creationId xmlns:p14="http://schemas.microsoft.com/office/powerpoint/2010/main" val="1101034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13</a:t>
            </a:fld>
            <a:endParaRPr lang="en-US" dirty="0"/>
          </a:p>
        </p:txBody>
      </p:sp>
    </p:spTree>
    <p:extLst>
      <p:ext uri="{BB962C8B-B14F-4D97-AF65-F5344CB8AC3E}">
        <p14:creationId xmlns:p14="http://schemas.microsoft.com/office/powerpoint/2010/main" val="5102262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5335708" y="0"/>
            <a:ext cx="6856292" cy="3590596"/>
          </a:xfrm>
        </p:spPr>
        <p:txBody>
          <a:bodyPr>
            <a:normAutofit/>
          </a:bodyPr>
          <a:lstStyle/>
          <a:p>
            <a:pPr algn="ctr"/>
            <a:r>
              <a:rPr lang="en-IN" sz="4000" dirty="0">
                <a:effectLst/>
                <a:latin typeface="Calibri" panose="020F0502020204030204" pitchFamily="34" charset="0"/>
                <a:ea typeface="Calibri" panose="020F0502020204030204" pitchFamily="34" charset="0"/>
                <a:cs typeface="Times New Roman" panose="02020603050405020304" pitchFamily="18" charset="0"/>
              </a:rPr>
              <a:t>S</a:t>
            </a:r>
            <a:r>
              <a:rPr lang="en-IN" sz="4000" dirty="0">
                <a:effectLst/>
                <a:latin typeface="Aptos Narrow" panose="020B0004020202020204" pitchFamily="34" charset="0"/>
                <a:ea typeface="Calibri" panose="020F0502020204030204" pitchFamily="34" charset="0"/>
                <a:cs typeface="Times New Roman" panose="02020603050405020304" pitchFamily="18" charset="0"/>
              </a:rPr>
              <a:t>. A. ENGINEERING COLLEGE</a:t>
            </a:r>
            <a:br>
              <a:rPr lang="en-IN" sz="9600" dirty="0">
                <a:effectLst/>
                <a:latin typeface="Aptos Narrow" panose="020B0004020202020204" pitchFamily="34" charset="0"/>
                <a:ea typeface="Calibri" panose="020F0502020204030204" pitchFamily="34" charset="0"/>
                <a:cs typeface="Times New Roman" panose="02020603050405020304" pitchFamily="18" charset="0"/>
              </a:rPr>
            </a:br>
            <a:r>
              <a:rPr lang="en-IN" sz="1800" dirty="0">
                <a:effectLst/>
                <a:latin typeface="Aptos Narrow" panose="020B0004020202020204" pitchFamily="34" charset="0"/>
                <a:ea typeface="Calibri" panose="020F0502020204030204" pitchFamily="34" charset="0"/>
                <a:cs typeface="Times New Roman" panose="02020603050405020304" pitchFamily="18" charset="0"/>
              </a:rPr>
              <a:t>(An Autonomous Institution Affiliated to Anna University Chennai)</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IN" sz="1800" dirty="0">
                <a:effectLst/>
                <a:latin typeface="Aptos Narrow" panose="020B0004020202020204" pitchFamily="34" charset="0"/>
                <a:ea typeface="Calibri" panose="020F0502020204030204" pitchFamily="34" charset="0"/>
                <a:cs typeface="Times New Roman" panose="02020603050405020304" pitchFamily="18" charset="0"/>
              </a:rPr>
              <a:t>by NBA, NAAC 'A' Grade &amp; ISO 9001:2015 Certified Institution</a:t>
            </a:r>
            <a:br>
              <a:rPr lang="en-IN" sz="1800" dirty="0">
                <a:effectLst/>
                <a:latin typeface="Aptos Narrow" panose="020B0004020202020204" pitchFamily="34" charset="0"/>
                <a:ea typeface="Calibri" panose="020F0502020204030204" pitchFamily="34" charset="0"/>
                <a:cs typeface="Times New Roman" panose="02020603050405020304" pitchFamily="18" charset="0"/>
              </a:rPr>
            </a:br>
            <a:br>
              <a:rPr lang="en-IN" sz="1800" dirty="0">
                <a:effectLst/>
                <a:latin typeface="Aptos Narrow" panose="020B0004020202020204" pitchFamily="34" charset="0"/>
                <a:ea typeface="Calibri" panose="020F0502020204030204" pitchFamily="34" charset="0"/>
                <a:cs typeface="Times New Roman" panose="02020603050405020304" pitchFamily="18" charset="0"/>
              </a:rPr>
            </a:br>
            <a:r>
              <a:rPr lang="en-IN" sz="1800" dirty="0">
                <a:effectLst/>
                <a:latin typeface="Aptos Narrow" panose="020B0004020202020204" pitchFamily="34" charset="0"/>
                <a:ea typeface="Calibri" panose="020F0502020204030204" pitchFamily="34" charset="0"/>
                <a:cs typeface="Times New Roman" panose="02020603050405020304" pitchFamily="18" charset="0"/>
              </a:rPr>
              <a:t>Department of CSE</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US" sz="1800" dirty="0"/>
          </a:p>
        </p:txBody>
      </p:sp>
      <p:sp>
        <p:nvSpPr>
          <p:cNvPr id="4" name="TextBox 3">
            <a:extLst>
              <a:ext uri="{FF2B5EF4-FFF2-40B4-BE49-F238E27FC236}">
                <a16:creationId xmlns:a16="http://schemas.microsoft.com/office/drawing/2014/main" id="{D9B9A74A-7510-2FC9-3199-86A36DE2FFC6}"/>
              </a:ext>
            </a:extLst>
          </p:cNvPr>
          <p:cNvSpPr txBox="1"/>
          <p:nvPr/>
        </p:nvSpPr>
        <p:spPr>
          <a:xfrm>
            <a:off x="7326216" y="6081310"/>
            <a:ext cx="6136395" cy="584775"/>
          </a:xfrm>
          <a:prstGeom prst="rect">
            <a:avLst/>
          </a:prstGeom>
          <a:noFill/>
        </p:spPr>
        <p:txBody>
          <a:bodyPr wrap="square" rtlCol="0">
            <a:spAutoFit/>
          </a:bodyPr>
          <a:lstStyle/>
          <a:p>
            <a:r>
              <a:rPr lang="en-US" sz="3200" dirty="0">
                <a:solidFill>
                  <a:schemeClr val="bg1">
                    <a:lumMod val="95000"/>
                  </a:schemeClr>
                </a:solidFill>
              </a:rPr>
              <a:t>MINI PROJECT REVIEW</a:t>
            </a:r>
            <a:endParaRPr lang="en-IN" sz="3200" dirty="0">
              <a:solidFill>
                <a:schemeClr val="bg1">
                  <a:lumMod val="95000"/>
                </a:schemeClr>
              </a:solidFill>
            </a:endParaRPr>
          </a:p>
        </p:txBody>
      </p:sp>
    </p:spTree>
    <p:extLst>
      <p:ext uri="{BB962C8B-B14F-4D97-AF65-F5344CB8AC3E}">
        <p14:creationId xmlns:p14="http://schemas.microsoft.com/office/powerpoint/2010/main" val="1642425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5A4A-D570-A03C-21F4-218B26FDB46A}"/>
              </a:ext>
            </a:extLst>
          </p:cNvPr>
          <p:cNvSpPr>
            <a:spLocks noGrp="1"/>
          </p:cNvSpPr>
          <p:nvPr>
            <p:ph type="title"/>
          </p:nvPr>
        </p:nvSpPr>
        <p:spPr>
          <a:xfrm>
            <a:off x="3059553" y="0"/>
            <a:ext cx="9534590" cy="624464"/>
          </a:xfrm>
        </p:spPr>
        <p:txBody>
          <a:bodyPr>
            <a:normAutofit fontScale="90000"/>
          </a:bodyPr>
          <a:lstStyle/>
          <a:p>
            <a:r>
              <a:rPr lang="en-IN" sz="4400" b="1" dirty="0">
                <a:effectLst/>
                <a:latin typeface="Calibri" panose="020F0502020204030204" pitchFamily="34" charset="0"/>
                <a:ea typeface="Calibri" panose="020F0502020204030204" pitchFamily="34" charset="0"/>
                <a:cs typeface="Times New Roman" panose="02020603050405020304" pitchFamily="18" charset="0"/>
              </a:rPr>
              <a:t>Hardware and Software Specifications:</a:t>
            </a:r>
            <a:br>
              <a:rPr lang="en-IN" sz="44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5" name="Slide Number Placeholder 4">
            <a:extLst>
              <a:ext uri="{FF2B5EF4-FFF2-40B4-BE49-F238E27FC236}">
                <a16:creationId xmlns:a16="http://schemas.microsoft.com/office/drawing/2014/main" id="{181FC98E-3BA5-4AC1-81F4-0CE314745688}"/>
              </a:ext>
            </a:extLst>
          </p:cNvPr>
          <p:cNvSpPr>
            <a:spLocks noGrp="1"/>
          </p:cNvSpPr>
          <p:nvPr>
            <p:ph type="sldNum" sz="quarter" idx="12"/>
          </p:nvPr>
        </p:nvSpPr>
        <p:spPr/>
        <p:txBody>
          <a:bodyPr/>
          <a:lstStyle/>
          <a:p>
            <a:fld id="{B5CEABB6-07DC-46E8-9B57-56EC44A396E5}" type="slidenum">
              <a:rPr lang="en-US" smtClean="0"/>
              <a:pPr/>
              <a:t>10</a:t>
            </a:fld>
            <a:endParaRPr lang="en-US" dirty="0"/>
          </a:p>
        </p:txBody>
      </p:sp>
      <p:sp>
        <p:nvSpPr>
          <p:cNvPr id="6" name="TextBox 5">
            <a:extLst>
              <a:ext uri="{FF2B5EF4-FFF2-40B4-BE49-F238E27FC236}">
                <a16:creationId xmlns:a16="http://schemas.microsoft.com/office/drawing/2014/main" id="{7AAA0802-6DE1-8EF1-E9F7-B717E7039334}"/>
              </a:ext>
            </a:extLst>
          </p:cNvPr>
          <p:cNvSpPr txBox="1"/>
          <p:nvPr/>
        </p:nvSpPr>
        <p:spPr>
          <a:xfrm>
            <a:off x="3059553" y="1150705"/>
            <a:ext cx="7889767" cy="1971374"/>
          </a:xfrm>
          <a:prstGeom prst="rect">
            <a:avLst/>
          </a:prstGeom>
          <a:noFill/>
        </p:spPr>
        <p:txBody>
          <a:bodyPr wrap="square" rtlCol="0">
            <a:spAutoFit/>
          </a:bodyPr>
          <a:lstStyle/>
          <a:p>
            <a:pPr>
              <a:lnSpc>
                <a:spcPct val="107000"/>
              </a:lnSpc>
              <a:spcAft>
                <a:spcPts val="800"/>
              </a:spcAft>
              <a:buNone/>
            </a:pPr>
            <a:r>
              <a:rPr lang="en-IN" sz="1800" b="1" dirty="0">
                <a:effectLst/>
                <a:latin typeface="Calibri" panose="020F0502020204030204" pitchFamily="34" charset="0"/>
                <a:ea typeface="Calibri" panose="020F0502020204030204" pitchFamily="34" charset="0"/>
                <a:cs typeface="Times New Roman" panose="02020603050405020304" pitchFamily="18" charset="0"/>
              </a:rPr>
              <a:t>Hardware Requirements: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Processor: </a:t>
            </a:r>
            <a:r>
              <a:rPr lang="en-IN" sz="1800" dirty="0">
                <a:effectLst/>
                <a:latin typeface="Calibri" panose="020F0502020204030204" pitchFamily="34" charset="0"/>
                <a:ea typeface="Calibri" panose="020F0502020204030204" pitchFamily="34" charset="0"/>
                <a:cs typeface="Times New Roman" panose="02020603050405020304" pitchFamily="18" charset="0"/>
              </a:rPr>
              <a:t>Intel i5/i7 or AMD equivalent  </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RAM: </a:t>
            </a:r>
            <a:r>
              <a:rPr lang="en-IN" sz="1800" dirty="0">
                <a:effectLst/>
                <a:latin typeface="Calibri" panose="020F0502020204030204" pitchFamily="34" charset="0"/>
                <a:ea typeface="Calibri" panose="020F0502020204030204" pitchFamily="34" charset="0"/>
                <a:cs typeface="Times New Roman" panose="02020603050405020304" pitchFamily="18" charset="0"/>
              </a:rPr>
              <a:t>Minimum 8GB (16GB recommended for handling larger models)</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Storage: </a:t>
            </a:r>
            <a:r>
              <a:rPr lang="en-IN" sz="1800" dirty="0">
                <a:effectLst/>
                <a:latin typeface="Calibri" panose="020F0502020204030204" pitchFamily="34" charset="0"/>
                <a:ea typeface="Calibri" panose="020F0502020204030204" pitchFamily="34" charset="0"/>
                <a:cs typeface="Times New Roman" panose="02020603050405020304" pitchFamily="18" charset="0"/>
              </a:rPr>
              <a:t>At least 10GB of free space</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GPU: </a:t>
            </a:r>
            <a:r>
              <a:rPr lang="en-IN" sz="1800" dirty="0">
                <a:effectLst/>
                <a:latin typeface="Calibri" panose="020F0502020204030204" pitchFamily="34" charset="0"/>
                <a:ea typeface="Calibri" panose="020F0502020204030204" pitchFamily="34" charset="0"/>
                <a:cs typeface="Times New Roman" panose="02020603050405020304" pitchFamily="18" charset="0"/>
              </a:rPr>
              <a:t>Optional (for potential future deep learning expansions)</a:t>
            </a:r>
          </a:p>
        </p:txBody>
      </p:sp>
      <p:sp>
        <p:nvSpPr>
          <p:cNvPr id="7" name="TextBox 6">
            <a:extLst>
              <a:ext uri="{FF2B5EF4-FFF2-40B4-BE49-F238E27FC236}">
                <a16:creationId xmlns:a16="http://schemas.microsoft.com/office/drawing/2014/main" id="{1D0F6C3B-B4B9-2DC9-E7EA-C799263D7740}"/>
              </a:ext>
            </a:extLst>
          </p:cNvPr>
          <p:cNvSpPr txBox="1"/>
          <p:nvPr/>
        </p:nvSpPr>
        <p:spPr>
          <a:xfrm>
            <a:off x="3059553" y="3446553"/>
            <a:ext cx="6549775" cy="2819362"/>
          </a:xfrm>
          <a:prstGeom prst="rect">
            <a:avLst/>
          </a:prstGeom>
          <a:noFill/>
        </p:spPr>
        <p:txBody>
          <a:bodyPr wrap="square" rtlCol="0">
            <a:spAutoFit/>
          </a:bodyPr>
          <a:lstStyle/>
          <a:p>
            <a:pPr>
              <a:buNone/>
            </a:pPr>
            <a:r>
              <a:rPr lang="en-IN" b="1" dirty="0">
                <a:latin typeface="Calibri" panose="020F0502020204030204" pitchFamily="34" charset="0"/>
                <a:cs typeface="Calibri" panose="020F0502020204030204" pitchFamily="34" charset="0"/>
              </a:rPr>
              <a:t>Software Requirements:</a:t>
            </a:r>
          </a:p>
          <a:p>
            <a:pPr marL="285750" indent="-285750">
              <a:lnSpc>
                <a:spcPct val="150000"/>
              </a:lnSpc>
              <a:buFont typeface="Arial" panose="020B0604020202020204" pitchFamily="34" charset="0"/>
              <a:buChar char="•"/>
            </a:pPr>
            <a:r>
              <a:rPr lang="en-IN" b="1" dirty="0">
                <a:latin typeface="Calibri" panose="020F0502020204030204" pitchFamily="34" charset="0"/>
                <a:cs typeface="Calibri" panose="020F0502020204030204" pitchFamily="34" charset="0"/>
              </a:rPr>
              <a:t>Programming Language:</a:t>
            </a:r>
            <a:r>
              <a:rPr lang="en-IN" dirty="0">
                <a:latin typeface="Calibri" panose="020F0502020204030204" pitchFamily="34" charset="0"/>
                <a:cs typeface="Calibri" panose="020F0502020204030204" pitchFamily="34" charset="0"/>
              </a:rPr>
              <a:t> Python 3.x</a:t>
            </a:r>
          </a:p>
          <a:p>
            <a:pPr marL="285750" indent="-285750">
              <a:lnSpc>
                <a:spcPct val="150000"/>
              </a:lnSpc>
              <a:buFont typeface="Arial" panose="020B0604020202020204" pitchFamily="34" charset="0"/>
              <a:buChar char="•"/>
            </a:pPr>
            <a:r>
              <a:rPr lang="en-IN" b="1" dirty="0">
                <a:latin typeface="Calibri" panose="020F0502020204030204" pitchFamily="34" charset="0"/>
                <a:cs typeface="Calibri" panose="020F0502020204030204" pitchFamily="34" charset="0"/>
              </a:rPr>
              <a:t>Development Environment:</a:t>
            </a:r>
            <a:r>
              <a:rPr lang="en-IN" dirty="0">
                <a:latin typeface="Calibri" panose="020F0502020204030204" pitchFamily="34" charset="0"/>
                <a:cs typeface="Calibri" panose="020F0502020204030204" pitchFamily="34" charset="0"/>
              </a:rPr>
              <a:t> VS Code</a:t>
            </a:r>
          </a:p>
          <a:p>
            <a:pPr marL="285750" indent="-285750">
              <a:lnSpc>
                <a:spcPct val="150000"/>
              </a:lnSpc>
              <a:buFont typeface="Arial" panose="020B0604020202020204" pitchFamily="34" charset="0"/>
              <a:buChar char="•"/>
            </a:pPr>
            <a:r>
              <a:rPr lang="en-IN" b="1" dirty="0">
                <a:latin typeface="Calibri" panose="020F0502020204030204" pitchFamily="34" charset="0"/>
                <a:cs typeface="Calibri" panose="020F0502020204030204" pitchFamily="34" charset="0"/>
              </a:rPr>
              <a:t>Web Framework:</a:t>
            </a:r>
            <a:r>
              <a:rPr lang="en-IN" dirty="0">
                <a:latin typeface="Calibri" panose="020F0502020204030204" pitchFamily="34" charset="0"/>
                <a:cs typeface="Calibri" panose="020F0502020204030204" pitchFamily="34" charset="0"/>
              </a:rPr>
              <a:t> Flask, Dash, Dash Bootstrap Components</a:t>
            </a:r>
          </a:p>
          <a:p>
            <a:pPr marL="285750" indent="-285750">
              <a:lnSpc>
                <a:spcPct val="150000"/>
              </a:lnSpc>
              <a:buFont typeface="Arial" panose="020B0604020202020204" pitchFamily="34" charset="0"/>
              <a:buChar char="•"/>
            </a:pPr>
            <a:r>
              <a:rPr lang="en-IN" b="1" dirty="0">
                <a:latin typeface="Calibri" panose="020F0502020204030204" pitchFamily="34" charset="0"/>
                <a:cs typeface="Calibri" panose="020F0502020204030204" pitchFamily="34" charset="0"/>
              </a:rPr>
              <a:t>Machine Learning Libraries:</a:t>
            </a:r>
            <a:r>
              <a:rPr lang="en-IN" dirty="0">
                <a:latin typeface="Calibri" panose="020F0502020204030204" pitchFamily="34" charset="0"/>
                <a:cs typeface="Calibri" panose="020F0502020204030204" pitchFamily="34" charset="0"/>
              </a:rPr>
              <a:t> scikit-learn, </a:t>
            </a:r>
            <a:r>
              <a:rPr lang="en-IN" dirty="0" err="1">
                <a:latin typeface="Calibri" panose="020F0502020204030204" pitchFamily="34" charset="0"/>
                <a:cs typeface="Calibri" panose="020F0502020204030204" pitchFamily="34" charset="0"/>
              </a:rPr>
              <a:t>joblib</a:t>
            </a:r>
            <a:r>
              <a:rPr lang="en-IN" dirty="0">
                <a:latin typeface="Calibri" panose="020F0502020204030204" pitchFamily="34" charset="0"/>
                <a:cs typeface="Calibri" panose="020F0502020204030204" pitchFamily="34" charset="0"/>
              </a:rPr>
              <a:t>, pandas, </a:t>
            </a:r>
            <a:r>
              <a:rPr lang="en-IN" dirty="0" err="1">
                <a:latin typeface="Calibri" panose="020F0502020204030204" pitchFamily="34" charset="0"/>
                <a:cs typeface="Calibri" panose="020F0502020204030204" pitchFamily="34" charset="0"/>
              </a:rPr>
              <a:t>numpy</a:t>
            </a:r>
            <a:endParaRPr lang="en-IN" dirty="0">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IN" b="1" dirty="0">
                <a:latin typeface="Calibri" panose="020F0502020204030204" pitchFamily="34" charset="0"/>
                <a:cs typeface="Calibri" panose="020F0502020204030204" pitchFamily="34" charset="0"/>
              </a:rPr>
              <a:t>Visualization Libraries:</a:t>
            </a:r>
            <a:r>
              <a:rPr lang="en-IN" dirty="0">
                <a:latin typeface="Calibri" panose="020F0502020204030204" pitchFamily="34" charset="0"/>
                <a:cs typeface="Calibri" panose="020F0502020204030204" pitchFamily="34" charset="0"/>
              </a:rPr>
              <a:t> matplotlib, </a:t>
            </a:r>
            <a:r>
              <a:rPr lang="en-IN" dirty="0" err="1">
                <a:latin typeface="Calibri" panose="020F0502020204030204" pitchFamily="34" charset="0"/>
                <a:cs typeface="Calibri" panose="020F0502020204030204" pitchFamily="34" charset="0"/>
              </a:rPr>
              <a:t>plotly</a:t>
            </a:r>
            <a:r>
              <a:rPr lang="en-IN" dirty="0">
                <a:latin typeface="Calibri" panose="020F0502020204030204" pitchFamily="34" charset="0"/>
                <a:cs typeface="Calibri" panose="020F0502020204030204" pitchFamily="34" charset="0"/>
              </a:rPr>
              <a:t>, seaborn</a:t>
            </a:r>
          </a:p>
          <a:p>
            <a:pPr marL="285750" indent="-285750">
              <a:lnSpc>
                <a:spcPct val="150000"/>
              </a:lnSpc>
              <a:buFont typeface="Arial" panose="020B0604020202020204" pitchFamily="34" charset="0"/>
              <a:buChar char="•"/>
            </a:pPr>
            <a:r>
              <a:rPr lang="en-IN" b="1" dirty="0">
                <a:latin typeface="Calibri" panose="020F0502020204030204" pitchFamily="34" charset="0"/>
                <a:cs typeface="Calibri" panose="020F0502020204030204" pitchFamily="34" charset="0"/>
              </a:rPr>
              <a:t>File Handling:</a:t>
            </a:r>
            <a:r>
              <a:rPr lang="en-IN" dirty="0">
                <a:latin typeface="Calibri" panose="020F0502020204030204" pitchFamily="34" charset="0"/>
                <a:cs typeface="Calibri" panose="020F0502020204030204" pitchFamily="34" charset="0"/>
              </a:rPr>
              <a:t> </a:t>
            </a:r>
            <a:r>
              <a:rPr lang="en-IN" dirty="0" err="1">
                <a:latin typeface="Calibri" panose="020F0502020204030204" pitchFamily="34" charset="0"/>
                <a:cs typeface="Calibri" panose="020F0502020204030204" pitchFamily="34" charset="0"/>
              </a:rPr>
              <a:t>os</a:t>
            </a:r>
            <a:r>
              <a:rPr lang="en-IN" dirty="0">
                <a:latin typeface="Calibri" panose="020F0502020204030204" pitchFamily="34" charset="0"/>
                <a:cs typeface="Calibri" panose="020F0502020204030204" pitchFamily="34" charset="0"/>
              </a:rPr>
              <a:t>, pickle</a:t>
            </a:r>
          </a:p>
        </p:txBody>
      </p:sp>
    </p:spTree>
    <p:extLst>
      <p:ext uri="{BB962C8B-B14F-4D97-AF65-F5344CB8AC3E}">
        <p14:creationId xmlns:p14="http://schemas.microsoft.com/office/powerpoint/2010/main" val="1781538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AC919-6925-CC3E-059E-7073696841D9}"/>
              </a:ext>
            </a:extLst>
          </p:cNvPr>
          <p:cNvSpPr>
            <a:spLocks noGrp="1"/>
          </p:cNvSpPr>
          <p:nvPr>
            <p:ph type="title"/>
          </p:nvPr>
        </p:nvSpPr>
        <p:spPr>
          <a:xfrm>
            <a:off x="2114690" y="567834"/>
            <a:ext cx="10666361" cy="2039341"/>
          </a:xfrm>
        </p:spPr>
        <p:txBody>
          <a:bodyPr/>
          <a:lstStyle/>
          <a:p>
            <a:r>
              <a:rPr lang="en-IN" sz="4400" b="1" dirty="0">
                <a:effectLst/>
                <a:latin typeface="Calibri" panose="020F0502020204030204" pitchFamily="34" charset="0"/>
                <a:ea typeface="Calibri" panose="020F0502020204030204" pitchFamily="34" charset="0"/>
                <a:cs typeface="Times New Roman" panose="02020603050405020304" pitchFamily="18" charset="0"/>
              </a:rPr>
              <a:t>8. Related Works / Literature Survey:</a:t>
            </a:r>
            <a:br>
              <a:rPr lang="en-IN" sz="44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5" name="Slide Number Placeholder 4">
            <a:extLst>
              <a:ext uri="{FF2B5EF4-FFF2-40B4-BE49-F238E27FC236}">
                <a16:creationId xmlns:a16="http://schemas.microsoft.com/office/drawing/2014/main" id="{863820C3-03FD-845A-FF3A-A14A75F2533A}"/>
              </a:ext>
            </a:extLst>
          </p:cNvPr>
          <p:cNvSpPr>
            <a:spLocks noGrp="1"/>
          </p:cNvSpPr>
          <p:nvPr>
            <p:ph type="sldNum" sz="quarter" idx="12"/>
          </p:nvPr>
        </p:nvSpPr>
        <p:spPr/>
        <p:txBody>
          <a:bodyPr/>
          <a:lstStyle/>
          <a:p>
            <a:fld id="{B5CEABB6-07DC-46E8-9B57-56EC44A396E5}" type="slidenum">
              <a:rPr lang="en-US" smtClean="0"/>
              <a:pPr/>
              <a:t>11</a:t>
            </a:fld>
            <a:endParaRPr lang="en-US" dirty="0"/>
          </a:p>
        </p:txBody>
      </p:sp>
      <p:sp>
        <p:nvSpPr>
          <p:cNvPr id="6" name="TextBox 5">
            <a:extLst>
              <a:ext uri="{FF2B5EF4-FFF2-40B4-BE49-F238E27FC236}">
                <a16:creationId xmlns:a16="http://schemas.microsoft.com/office/drawing/2014/main" id="{51258580-4FDA-E171-F2ED-A5F5C1D837E0}"/>
              </a:ext>
            </a:extLst>
          </p:cNvPr>
          <p:cNvSpPr txBox="1"/>
          <p:nvPr/>
        </p:nvSpPr>
        <p:spPr>
          <a:xfrm>
            <a:off x="3107931" y="1404942"/>
            <a:ext cx="8738172" cy="5595378"/>
          </a:xfrm>
          <a:prstGeom prst="rect">
            <a:avLst/>
          </a:prstGeom>
          <a:noFill/>
        </p:spPr>
        <p:txBody>
          <a:bodyPr wrap="square" rtlCol="0">
            <a:spAutoFit/>
          </a:bodyPr>
          <a:lstStyle/>
          <a:p>
            <a:pPr>
              <a:lnSpc>
                <a:spcPct val="107000"/>
              </a:lnSpc>
              <a:spcAft>
                <a:spcPts val="800"/>
              </a:spcAft>
              <a:buNone/>
            </a:pPr>
            <a:r>
              <a:rPr lang="en-IN" sz="2000" dirty="0">
                <a:effectLst/>
                <a:latin typeface="Calibri" panose="020F0502020204030204" pitchFamily="34" charset="0"/>
                <a:ea typeface="Calibri" panose="020F0502020204030204" pitchFamily="34" charset="0"/>
                <a:cs typeface="Times New Roman" panose="02020603050405020304" pitchFamily="18" charset="0"/>
              </a:rPr>
              <a:t>Several existing tools aim to visualize machine learning models, but most are focused on either deep learning interpretability or require advanced programming skills. Some of the notable works in this field include:</a:t>
            </a:r>
          </a:p>
          <a:p>
            <a:pPr>
              <a:lnSpc>
                <a:spcPct val="107000"/>
              </a:lnSpc>
              <a:spcAft>
                <a:spcPts val="800"/>
              </a:spcAft>
              <a:buNone/>
            </a:pP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2000" b="1" dirty="0" err="1">
                <a:effectLst/>
                <a:latin typeface="Calibri" panose="020F0502020204030204" pitchFamily="34" charset="0"/>
                <a:ea typeface="Calibri" panose="020F0502020204030204" pitchFamily="34" charset="0"/>
                <a:cs typeface="Times New Roman" panose="02020603050405020304" pitchFamily="18" charset="0"/>
              </a:rPr>
              <a:t>ActiVis</a:t>
            </a:r>
            <a:r>
              <a:rPr lang="en-IN" sz="2000" b="1" dirty="0">
                <a:effectLst/>
                <a:latin typeface="Calibri" panose="020F0502020204030204" pitchFamily="34" charset="0"/>
                <a:ea typeface="Calibri" panose="020F0502020204030204" pitchFamily="34" charset="0"/>
                <a:cs typeface="Times New Roman" panose="02020603050405020304" pitchFamily="18" charset="0"/>
              </a:rPr>
              <a:t> (Facebook AI Research):</a:t>
            </a:r>
            <a:r>
              <a:rPr lang="en-IN" sz="2000" dirty="0">
                <a:effectLst/>
                <a:latin typeface="Calibri" panose="020F0502020204030204" pitchFamily="34" charset="0"/>
                <a:ea typeface="Calibri" panose="020F0502020204030204" pitchFamily="34" charset="0"/>
                <a:cs typeface="Times New Roman" panose="02020603050405020304" pitchFamily="18" charset="0"/>
              </a:rPr>
              <a:t> A tool designed for visualizing deep learning models but lacks support for classical ML models.</a:t>
            </a:r>
          </a:p>
          <a:p>
            <a:pPr marL="342900" lvl="0" indent="-342900">
              <a:lnSpc>
                <a:spcPct val="107000"/>
              </a:lnSpc>
              <a:spcAft>
                <a:spcPts val="800"/>
              </a:spcAft>
              <a:buSzPts val="1000"/>
              <a:buFont typeface="Symbol" panose="05050102010706020507" pitchFamily="18" charset="2"/>
              <a:buChar char=""/>
              <a:tabLst>
                <a:tab pos="457200" algn="l"/>
              </a:tabLst>
            </a:pPr>
            <a:r>
              <a:rPr lang="en-IN" sz="2000" b="1" dirty="0">
                <a:effectLst/>
                <a:latin typeface="Calibri" panose="020F0502020204030204" pitchFamily="34" charset="0"/>
                <a:ea typeface="Calibri" panose="020F0502020204030204" pitchFamily="34" charset="0"/>
                <a:cs typeface="Times New Roman" panose="02020603050405020304" pitchFamily="18" charset="0"/>
              </a:rPr>
              <a:t>SHAP (</a:t>
            </a:r>
            <a:r>
              <a:rPr lang="en-IN" sz="2000" b="1" dirty="0" err="1">
                <a:effectLst/>
                <a:latin typeface="Calibri" panose="020F0502020204030204" pitchFamily="34" charset="0"/>
                <a:ea typeface="Calibri" panose="020F0502020204030204" pitchFamily="34" charset="0"/>
                <a:cs typeface="Times New Roman" panose="02020603050405020304" pitchFamily="18" charset="0"/>
              </a:rPr>
              <a:t>SHapley</a:t>
            </a:r>
            <a:r>
              <a:rPr lang="en-IN" sz="2000" b="1" dirty="0">
                <a:effectLst/>
                <a:latin typeface="Calibri" panose="020F0502020204030204" pitchFamily="34" charset="0"/>
                <a:ea typeface="Calibri" panose="020F0502020204030204" pitchFamily="34" charset="0"/>
                <a:cs typeface="Times New Roman" panose="02020603050405020304" pitchFamily="18" charset="0"/>
              </a:rPr>
              <a:t> Additive </a:t>
            </a:r>
            <a:r>
              <a:rPr lang="en-IN" sz="2000" b="1" dirty="0" err="1">
                <a:effectLst/>
                <a:latin typeface="Calibri" panose="020F0502020204030204" pitchFamily="34" charset="0"/>
                <a:ea typeface="Calibri" panose="020F0502020204030204" pitchFamily="34" charset="0"/>
                <a:cs typeface="Times New Roman" panose="02020603050405020304" pitchFamily="18" charset="0"/>
              </a:rPr>
              <a:t>exPlanations</a:t>
            </a:r>
            <a:r>
              <a:rPr lang="en-IN" sz="2000" b="1" dirty="0">
                <a:effectLst/>
                <a:latin typeface="Calibri" panose="020F0502020204030204" pitchFamily="34" charset="0"/>
                <a:ea typeface="Calibri" panose="020F0502020204030204" pitchFamily="34" charset="0"/>
                <a:cs typeface="Times New Roman" panose="02020603050405020304" pitchFamily="18" charset="0"/>
              </a:rPr>
              <a:t>):</a:t>
            </a:r>
            <a:r>
              <a:rPr lang="en-IN" sz="2000" dirty="0">
                <a:effectLst/>
                <a:latin typeface="Calibri" panose="020F0502020204030204" pitchFamily="34" charset="0"/>
                <a:ea typeface="Calibri" panose="020F0502020204030204" pitchFamily="34" charset="0"/>
                <a:cs typeface="Times New Roman" panose="02020603050405020304" pitchFamily="18" charset="0"/>
              </a:rPr>
              <a:t> A framework for explaining model predictions but requires coding and lacks an intuitive UI.</a:t>
            </a:r>
          </a:p>
          <a:p>
            <a:pPr marL="342900" lvl="0" indent="-342900">
              <a:lnSpc>
                <a:spcPct val="107000"/>
              </a:lnSpc>
              <a:spcAft>
                <a:spcPts val="800"/>
              </a:spcAft>
              <a:buSzPts val="1000"/>
              <a:buFont typeface="Symbol" panose="05050102010706020507" pitchFamily="18" charset="2"/>
              <a:buChar char=""/>
              <a:tabLst>
                <a:tab pos="457200" algn="l"/>
              </a:tabLst>
            </a:pPr>
            <a:r>
              <a:rPr lang="en-IN" sz="2000" b="1" dirty="0">
                <a:effectLst/>
                <a:latin typeface="Calibri" panose="020F0502020204030204" pitchFamily="34" charset="0"/>
                <a:ea typeface="Calibri" panose="020F0502020204030204" pitchFamily="34" charset="0"/>
                <a:cs typeface="Times New Roman" panose="02020603050405020304" pitchFamily="18" charset="0"/>
              </a:rPr>
              <a:t>LIME (Local Interpretable Model-Agnostic Explanations):</a:t>
            </a:r>
            <a:r>
              <a:rPr lang="en-IN" sz="2000" dirty="0">
                <a:effectLst/>
                <a:latin typeface="Calibri" panose="020F0502020204030204" pitchFamily="34" charset="0"/>
                <a:ea typeface="Calibri" panose="020F0502020204030204" pitchFamily="34" charset="0"/>
                <a:cs typeface="Times New Roman" panose="02020603050405020304" pitchFamily="18" charset="0"/>
              </a:rPr>
              <a:t> A model interpretation tool that provides local explanations but is not built for interactive, user-friendly visualization.</a:t>
            </a:r>
          </a:p>
          <a:p>
            <a:pPr marL="342900" lvl="0" indent="-342900">
              <a:lnSpc>
                <a:spcPct val="107000"/>
              </a:lnSpc>
              <a:spcAft>
                <a:spcPts val="800"/>
              </a:spcAft>
              <a:buSzPts val="1000"/>
              <a:buFont typeface="Symbol" panose="05050102010706020507" pitchFamily="18" charset="2"/>
              <a:buChar char=""/>
              <a:tabLst>
                <a:tab pos="457200" algn="l"/>
              </a:tabLst>
            </a:pPr>
            <a:r>
              <a:rPr lang="en-IN" sz="2000" b="1" dirty="0">
                <a:effectLst/>
                <a:latin typeface="Calibri" panose="020F0502020204030204" pitchFamily="34" charset="0"/>
                <a:ea typeface="Calibri" panose="020F0502020204030204" pitchFamily="34" charset="0"/>
                <a:cs typeface="Times New Roman" panose="02020603050405020304" pitchFamily="18" charset="0"/>
              </a:rPr>
              <a:t>Scikit-</a:t>
            </a:r>
            <a:r>
              <a:rPr lang="en-IN" sz="2000" b="1" dirty="0" err="1">
                <a:effectLst/>
                <a:latin typeface="Calibri" panose="020F0502020204030204" pitchFamily="34" charset="0"/>
                <a:ea typeface="Calibri" panose="020F0502020204030204" pitchFamily="34" charset="0"/>
                <a:cs typeface="Times New Roman" panose="02020603050405020304" pitchFamily="18" charset="0"/>
              </a:rPr>
              <a:t>learn's</a:t>
            </a:r>
            <a:r>
              <a:rPr lang="en-IN" sz="2000" b="1" dirty="0">
                <a:effectLst/>
                <a:latin typeface="Calibri" panose="020F0502020204030204" pitchFamily="34" charset="0"/>
                <a:ea typeface="Calibri" panose="020F0502020204030204" pitchFamily="34" charset="0"/>
                <a:cs typeface="Times New Roman" panose="02020603050405020304" pitchFamily="18" charset="0"/>
              </a:rPr>
              <a:t> Built-in Plotting Functions:</a:t>
            </a:r>
            <a:r>
              <a:rPr lang="en-IN" sz="2000" dirty="0">
                <a:effectLst/>
                <a:latin typeface="Calibri" panose="020F0502020204030204" pitchFamily="34" charset="0"/>
                <a:ea typeface="Calibri" panose="020F0502020204030204" pitchFamily="34" charset="0"/>
                <a:cs typeface="Times New Roman" panose="02020603050405020304" pitchFamily="18" charset="0"/>
              </a:rPr>
              <a:t> While scikit-learn provides visualization for models like Decision Trees, these are static and not user-interactive.</a:t>
            </a:r>
          </a:p>
          <a:p>
            <a:endParaRPr lang="en-IN" dirty="0"/>
          </a:p>
        </p:txBody>
      </p:sp>
    </p:spTree>
    <p:extLst>
      <p:ext uri="{BB962C8B-B14F-4D97-AF65-F5344CB8AC3E}">
        <p14:creationId xmlns:p14="http://schemas.microsoft.com/office/powerpoint/2010/main" val="3709481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450080" y="140029"/>
            <a:ext cx="7599680" cy="2450771"/>
          </a:xfrm>
        </p:spPr>
        <p:txBody>
          <a:bodyPr>
            <a:normAutofit/>
          </a:bodyPr>
          <a:lstStyle/>
          <a:p>
            <a:pPr>
              <a:lnSpc>
                <a:spcPct val="107000"/>
              </a:lnSpc>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explAIner</a:t>
            </a:r>
            <a:r>
              <a:rPr lang="en-US" sz="1800" dirty="0">
                <a:effectLst/>
                <a:latin typeface="Calibri" panose="020F0502020204030204" pitchFamily="34" charset="0"/>
                <a:ea typeface="Calibri" panose="020F0502020204030204" pitchFamily="34" charset="0"/>
                <a:cs typeface="Times New Roman" panose="02020603050405020304" pitchFamily="18" charset="0"/>
              </a:rPr>
              <a:t>: A Visual Analytics Framework</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for Interactive and Explainable Machine Learning</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err="1">
                <a:effectLst/>
                <a:latin typeface="Calibri" panose="020F0502020204030204" pitchFamily="34" charset="0"/>
                <a:ea typeface="Calibri" panose="020F0502020204030204" pitchFamily="34" charset="0"/>
                <a:cs typeface="Times New Roman" panose="02020603050405020304" pitchFamily="18" charset="0"/>
              </a:rPr>
              <a:t>FairSight</a:t>
            </a:r>
            <a:r>
              <a:rPr lang="en-US" sz="1800" dirty="0">
                <a:effectLst/>
                <a:latin typeface="Calibri" panose="020F0502020204030204" pitchFamily="34" charset="0"/>
                <a:ea typeface="Calibri" panose="020F0502020204030204" pitchFamily="34" charset="0"/>
                <a:cs typeface="Times New Roman" panose="02020603050405020304" pitchFamily="18" charset="0"/>
              </a:rPr>
              <a:t>: Visual Analytics for Fairness in Decision Making</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Explaining Vulnerabilities to Adversarial Machine Learning through</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Visual Analytics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12</a:t>
            </a:fld>
            <a:endParaRPr lang="en-US" dirty="0"/>
          </a:p>
        </p:txBody>
      </p:sp>
    </p:spTree>
    <p:extLst>
      <p:ext uri="{BB962C8B-B14F-4D97-AF65-F5344CB8AC3E}">
        <p14:creationId xmlns:p14="http://schemas.microsoft.com/office/powerpoint/2010/main" val="3003251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736" y="896112"/>
            <a:ext cx="9389288" cy="1362456"/>
          </a:xfrm>
        </p:spPr>
        <p:txBody>
          <a:bodyPr/>
          <a:lstStyle/>
          <a:p>
            <a:r>
              <a:rPr lang="en-US" dirty="0"/>
              <a:t>Effective delivery techniques​</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14"/>
          </p:nvPr>
        </p:nvSpPr>
        <p:spPr>
          <a:xfrm>
            <a:off x="771525" y="2590800"/>
            <a:ext cx="4514850" cy="3505200"/>
          </a:xfrm>
        </p:spPr>
        <p:txBody>
          <a:bodyPr vert="horz" lIns="91440" tIns="45720" rIns="91440" bIns="45720" rtlCol="0" anchor="t">
            <a:normAutofit/>
          </a:bodyPr>
          <a:lstStyle/>
          <a:p>
            <a:r>
              <a:rPr lang="en-US" dirty="0"/>
              <a:t>Voice modulation is a powerful tool in public speaking. It involves varying pitch, tone, and volume to convey emotion, emphasize points, and maintain interest:</a:t>
            </a:r>
          </a:p>
          <a:p>
            <a:pPr lvl="1"/>
            <a:r>
              <a:rPr lang="en-US" dirty="0"/>
              <a:t>Pitch variation​</a:t>
            </a:r>
          </a:p>
          <a:p>
            <a:pPr lvl="1"/>
            <a:r>
              <a:rPr lang="en-US" dirty="0"/>
              <a:t>Tone inflection​</a:t>
            </a:r>
          </a:p>
          <a:p>
            <a:pPr lvl="1"/>
            <a:r>
              <a:rPr lang="en-US" dirty="0"/>
              <a:t>Volume control</a:t>
            </a:r>
          </a:p>
        </p:txBody>
      </p:sp>
      <p:sp>
        <p:nvSpPr>
          <p:cNvPr id="8" name="Content Placeholder 7">
            <a:extLst>
              <a:ext uri="{FF2B5EF4-FFF2-40B4-BE49-F238E27FC236}">
                <a16:creationId xmlns:a16="http://schemas.microsoft.com/office/drawing/2014/main" id="{813F3455-E568-40C9-9F4D-8C89F4CD95F8}"/>
              </a:ext>
            </a:extLst>
          </p:cNvPr>
          <p:cNvSpPr>
            <a:spLocks noGrp="1"/>
          </p:cNvSpPr>
          <p:nvPr>
            <p:ph sz="half" idx="15"/>
          </p:nvPr>
        </p:nvSpPr>
        <p:spPr>
          <a:xfrm>
            <a:off x="5646738" y="2590800"/>
            <a:ext cx="4514850" cy="3505200"/>
          </a:xfrm>
        </p:spPr>
        <p:txBody>
          <a:bodyPr vert="horz" lIns="91440" tIns="45720" rIns="91440" bIns="45720" rtlCol="0" anchor="t">
            <a:normAutofit/>
          </a:bodyPr>
          <a:lstStyle/>
          <a:p>
            <a:r>
              <a:rPr lang="en-US" dirty="0"/>
              <a:t>Effective body language enhances your message, making it more impactful and memorable:</a:t>
            </a:r>
          </a:p>
          <a:p>
            <a:pPr lvl="1"/>
            <a:r>
              <a:rPr lang="en-US" dirty="0"/>
              <a:t>Meaningful eye contact</a:t>
            </a:r>
          </a:p>
          <a:p>
            <a:pPr lvl="1"/>
            <a:r>
              <a:rPr lang="en-US" dirty="0"/>
              <a:t>Purposeful gestures</a:t>
            </a:r>
          </a:p>
          <a:p>
            <a:pPr lvl="1"/>
            <a:r>
              <a:rPr lang="en-US" dirty="0"/>
              <a:t>Maintain good posture</a:t>
            </a:r>
          </a:p>
          <a:p>
            <a:pPr lvl="1"/>
            <a:r>
              <a:rPr lang="en-US" dirty="0"/>
              <a:t>Control your expressions</a:t>
            </a:r>
          </a:p>
          <a:p>
            <a:endParaRPr lang="en-US" dirty="0"/>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13</a:t>
            </a:fld>
            <a:endParaRPr lang="en-US" dirty="0"/>
          </a:p>
        </p:txBody>
      </p:sp>
    </p:spTree>
    <p:extLst>
      <p:ext uri="{BB962C8B-B14F-4D97-AF65-F5344CB8AC3E}">
        <p14:creationId xmlns:p14="http://schemas.microsoft.com/office/powerpoint/2010/main" val="4151694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7" y="898524"/>
            <a:ext cx="7606895" cy="2029967"/>
          </a:xfrm>
        </p:spPr>
        <p:txBody>
          <a:bodyPr/>
          <a:lstStyle/>
          <a:p>
            <a:r>
              <a:rPr lang="en-US" dirty="0"/>
              <a:t>Speaking impact​</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803953" y="3259138"/>
            <a:ext cx="7615274" cy="2978150"/>
          </a:xfrm>
        </p:spPr>
        <p:txBody>
          <a:bodyPr>
            <a:normAutofit/>
          </a:bodyPr>
          <a:lstStyle/>
          <a:p>
            <a:r>
              <a:rPr lang="en-US" dirty="0"/>
              <a:t>Your ability to communicate effectively will leave a lasting impact on your audience​</a:t>
            </a:r>
          </a:p>
          <a:p>
            <a:r>
              <a:rPr lang="en-US" dirty="0"/>
              <a:t>Effectively communicating involves not only delivering a message but also resonating with the experiences, values, and emotions of those listening</a:t>
            </a:r>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14</a:t>
            </a:fld>
            <a:endParaRPr lang="en-US" dirty="0"/>
          </a:p>
        </p:txBody>
      </p:sp>
    </p:spTree>
    <p:extLst>
      <p:ext uri="{BB962C8B-B14F-4D97-AF65-F5344CB8AC3E}">
        <p14:creationId xmlns:p14="http://schemas.microsoft.com/office/powerpoint/2010/main" val="1593920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2"/>
            <a:ext cx="10668000" cy="1325563"/>
          </a:xfrm>
        </p:spPr>
        <p:txBody>
          <a:bodyPr/>
          <a:lstStyle/>
          <a:p>
            <a:r>
              <a:rPr lang="en-US" dirty="0"/>
              <a:t>Dynamic delivery​</a:t>
            </a:r>
          </a:p>
        </p:txBody>
      </p:sp>
      <p:sp>
        <p:nvSpPr>
          <p:cNvPr id="6" name="Text Placeholder 5">
            <a:extLst>
              <a:ext uri="{FF2B5EF4-FFF2-40B4-BE49-F238E27FC236}">
                <a16:creationId xmlns:a16="http://schemas.microsoft.com/office/drawing/2014/main" id="{3A7E69BA-FC91-08A5-671F-B53E6E989C6F}"/>
              </a:ext>
            </a:extLst>
          </p:cNvPr>
          <p:cNvSpPr>
            <a:spLocks noGrp="1"/>
          </p:cNvSpPr>
          <p:nvPr>
            <p:ph type="body" sz="quarter" idx="13"/>
          </p:nvPr>
        </p:nvSpPr>
        <p:spPr>
          <a:xfrm>
            <a:off x="762000" y="2417197"/>
            <a:ext cx="4278313" cy="3737541"/>
          </a:xfrm>
        </p:spPr>
        <p:txBody>
          <a:bodyPr/>
          <a:lstStyle/>
          <a:p>
            <a:r>
              <a:rPr lang="en-US" dirty="0"/>
              <a:t>Learn to infuse energy into your delivery to leave a lasting impression​</a:t>
            </a:r>
          </a:p>
          <a:p>
            <a:r>
              <a:rPr lang="en-US" dirty="0"/>
              <a:t>One of the goals of effective communication is to motivate your audience</a:t>
            </a:r>
          </a:p>
        </p:txBody>
      </p:sp>
      <p:graphicFrame>
        <p:nvGraphicFramePr>
          <p:cNvPr id="8" name="Table Placeholder 7">
            <a:extLst>
              <a:ext uri="{FF2B5EF4-FFF2-40B4-BE49-F238E27FC236}">
                <a16:creationId xmlns:a16="http://schemas.microsoft.com/office/drawing/2014/main" id="{24EE9911-8AC9-5BE2-4456-0175FD28D083}"/>
              </a:ext>
            </a:extLst>
          </p:cNvPr>
          <p:cNvGraphicFramePr>
            <a:graphicFrameLocks noGrp="1"/>
          </p:cNvGraphicFramePr>
          <p:nvPr>
            <p:ph type="tbl" sz="quarter" idx="14"/>
            <p:extLst>
              <p:ext uri="{D42A27DB-BD31-4B8C-83A1-F6EECF244321}">
                <p14:modId xmlns:p14="http://schemas.microsoft.com/office/powerpoint/2010/main" val="3554612853"/>
              </p:ext>
            </p:extLst>
          </p:nvPr>
        </p:nvGraphicFramePr>
        <p:xfrm>
          <a:off x="5241925" y="2417763"/>
          <a:ext cx="6188076" cy="3678235"/>
        </p:xfrm>
        <a:graphic>
          <a:graphicData uri="http://schemas.openxmlformats.org/drawingml/2006/table">
            <a:tbl>
              <a:tblPr firstRow="1" bandRow="1">
                <a:tableStyleId>{C4B1156A-380E-4F78-BDF5-A606A8083BF9}</a:tableStyleId>
              </a:tblPr>
              <a:tblGrid>
                <a:gridCol w="1695814">
                  <a:extLst>
                    <a:ext uri="{9D8B030D-6E8A-4147-A177-3AD203B41FA5}">
                      <a16:colId xmlns:a16="http://schemas.microsoft.com/office/drawing/2014/main" val="248340271"/>
                    </a:ext>
                  </a:extLst>
                </a:gridCol>
                <a:gridCol w="2052644">
                  <a:extLst>
                    <a:ext uri="{9D8B030D-6E8A-4147-A177-3AD203B41FA5}">
                      <a16:colId xmlns:a16="http://schemas.microsoft.com/office/drawing/2014/main" val="2825265259"/>
                    </a:ext>
                  </a:extLst>
                </a:gridCol>
                <a:gridCol w="1233830">
                  <a:extLst>
                    <a:ext uri="{9D8B030D-6E8A-4147-A177-3AD203B41FA5}">
                      <a16:colId xmlns:a16="http://schemas.microsoft.com/office/drawing/2014/main" val="207959087"/>
                    </a:ext>
                  </a:extLst>
                </a:gridCol>
                <a:gridCol w="1205788">
                  <a:extLst>
                    <a:ext uri="{9D8B030D-6E8A-4147-A177-3AD203B41FA5}">
                      <a16:colId xmlns:a16="http://schemas.microsoft.com/office/drawing/2014/main" val="3104692732"/>
                    </a:ext>
                  </a:extLst>
                </a:gridCol>
              </a:tblGrid>
              <a:tr h="735647">
                <a:tc>
                  <a:txBody>
                    <a:bodyPr/>
                    <a:lstStyle/>
                    <a:p>
                      <a:pPr algn="l" rtl="0" fontAlgn="base"/>
                      <a:r>
                        <a:rPr lang="en-US" sz="1800" b="1" dirty="0">
                          <a:solidFill>
                            <a:sysClr val="windowText" lastClr="000000"/>
                          </a:solidFill>
                          <a:effectLst/>
                        </a:rPr>
                        <a:t>Metric​</a:t>
                      </a:r>
                      <a:endParaRPr lang="en-US" b="1" i="0" dirty="0">
                        <a:solidFill>
                          <a:sysClr val="windowText" lastClr="000000"/>
                        </a:solidFill>
                        <a:effectLst/>
                      </a:endParaRPr>
                    </a:p>
                  </a:txBody>
                  <a:tcPr anchor="ctr"/>
                </a:tc>
                <a:tc>
                  <a:txBody>
                    <a:bodyPr/>
                    <a:lstStyle/>
                    <a:p>
                      <a:pPr algn="l" rtl="0" fontAlgn="base"/>
                      <a:r>
                        <a:rPr lang="en-US" sz="1800" b="1" dirty="0">
                          <a:solidFill>
                            <a:sysClr val="windowText" lastClr="000000"/>
                          </a:solidFill>
                          <a:effectLst/>
                        </a:rPr>
                        <a:t>Measurement​</a:t>
                      </a:r>
                      <a:endParaRPr lang="en-US" b="1" i="0" dirty="0">
                        <a:solidFill>
                          <a:sysClr val="windowText" lastClr="000000"/>
                        </a:solidFill>
                        <a:effectLst/>
                      </a:endParaRPr>
                    </a:p>
                  </a:txBody>
                  <a:tcPr anchor="ctr"/>
                </a:tc>
                <a:tc>
                  <a:txBody>
                    <a:bodyPr/>
                    <a:lstStyle/>
                    <a:p>
                      <a:pPr algn="l" rtl="0" fontAlgn="base"/>
                      <a:r>
                        <a:rPr lang="en-US" sz="1800" b="1" dirty="0">
                          <a:solidFill>
                            <a:sysClr val="windowText" lastClr="000000"/>
                          </a:solidFill>
                          <a:effectLst/>
                        </a:rPr>
                        <a:t>Target​</a:t>
                      </a:r>
                      <a:endParaRPr lang="en-US" b="1" i="0" dirty="0">
                        <a:solidFill>
                          <a:sysClr val="windowText" lastClr="000000"/>
                        </a:solidFill>
                        <a:effectLst/>
                      </a:endParaRPr>
                    </a:p>
                  </a:txBody>
                  <a:tcPr anchor="ctr"/>
                </a:tc>
                <a:tc>
                  <a:txBody>
                    <a:bodyPr/>
                    <a:lstStyle/>
                    <a:p>
                      <a:pPr algn="l" rtl="0" fontAlgn="base"/>
                      <a:r>
                        <a:rPr lang="en-US" sz="1800" b="1" dirty="0">
                          <a:solidFill>
                            <a:sysClr val="windowText" lastClr="000000"/>
                          </a:solidFill>
                          <a:effectLst/>
                        </a:rPr>
                        <a:t>Actual​</a:t>
                      </a:r>
                      <a:endParaRPr lang="en-US" b="1" i="0" dirty="0">
                        <a:solidFill>
                          <a:sysClr val="windowText" lastClr="000000"/>
                        </a:solidFill>
                        <a:effectLst/>
                      </a:endParaRPr>
                    </a:p>
                  </a:txBody>
                  <a:tcPr anchor="ctr"/>
                </a:tc>
                <a:extLst>
                  <a:ext uri="{0D108BD9-81ED-4DB2-BD59-A6C34878D82A}">
                    <a16:rowId xmlns:a16="http://schemas.microsoft.com/office/drawing/2014/main" val="3706384421"/>
                  </a:ext>
                </a:extLst>
              </a:tr>
              <a:tr h="735647">
                <a:tc>
                  <a:txBody>
                    <a:bodyPr/>
                    <a:lstStyle/>
                    <a:p>
                      <a:pPr algn="l" rtl="0" fontAlgn="base"/>
                      <a:r>
                        <a:rPr lang="en-US" sz="1800" b="0" dirty="0">
                          <a:solidFill>
                            <a:sysClr val="windowText" lastClr="000000"/>
                          </a:solidFill>
                          <a:effectLst/>
                        </a:rPr>
                        <a:t>Audience </a:t>
                      </a:r>
                      <a:br>
                        <a:rPr lang="en-US" sz="1800" b="0" dirty="0">
                          <a:solidFill>
                            <a:sysClr val="windowText" lastClr="000000"/>
                          </a:solidFill>
                          <a:effectLst/>
                        </a:rPr>
                      </a:br>
                      <a:r>
                        <a:rPr lang="en-US" sz="1800" b="0" dirty="0">
                          <a:solidFill>
                            <a:sysClr val="windowText" lastClr="000000"/>
                          </a:solidFill>
                          <a:effectLst/>
                        </a:rPr>
                        <a:t>attendance​</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 of attendees​</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150​</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120​</a:t>
                      </a:r>
                      <a:endParaRPr lang="en-US" b="0" i="0" dirty="0">
                        <a:solidFill>
                          <a:sysClr val="windowText" lastClr="000000"/>
                        </a:solidFill>
                        <a:effectLst/>
                      </a:endParaRPr>
                    </a:p>
                  </a:txBody>
                  <a:tcPr anchor="ctr"/>
                </a:tc>
                <a:extLst>
                  <a:ext uri="{0D108BD9-81ED-4DB2-BD59-A6C34878D82A}">
                    <a16:rowId xmlns:a16="http://schemas.microsoft.com/office/drawing/2014/main" val="2453559787"/>
                  </a:ext>
                </a:extLst>
              </a:tr>
              <a:tr h="735647">
                <a:tc>
                  <a:txBody>
                    <a:bodyPr/>
                    <a:lstStyle/>
                    <a:p>
                      <a:pPr algn="l" rtl="0" fontAlgn="base"/>
                      <a:r>
                        <a:rPr lang="en-US" sz="1800" b="0" dirty="0">
                          <a:solidFill>
                            <a:sysClr val="windowText" lastClr="000000"/>
                          </a:solidFill>
                          <a:effectLst/>
                        </a:rPr>
                        <a:t>Engagement duration​</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Minutes​</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60​</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75​</a:t>
                      </a:r>
                      <a:endParaRPr lang="en-US" b="0" i="0" dirty="0">
                        <a:solidFill>
                          <a:sysClr val="windowText" lastClr="000000"/>
                        </a:solidFill>
                        <a:effectLst/>
                      </a:endParaRPr>
                    </a:p>
                  </a:txBody>
                  <a:tcPr anchor="ctr"/>
                </a:tc>
                <a:extLst>
                  <a:ext uri="{0D108BD9-81ED-4DB2-BD59-A6C34878D82A}">
                    <a16:rowId xmlns:a16="http://schemas.microsoft.com/office/drawing/2014/main" val="314553674"/>
                  </a:ext>
                </a:extLst>
              </a:tr>
              <a:tr h="735647">
                <a:tc>
                  <a:txBody>
                    <a:bodyPr/>
                    <a:lstStyle/>
                    <a:p>
                      <a:pPr algn="l" rtl="0" fontAlgn="base"/>
                      <a:r>
                        <a:rPr lang="en-US" sz="1800" b="0" dirty="0">
                          <a:solidFill>
                            <a:sysClr val="windowText" lastClr="000000"/>
                          </a:solidFill>
                          <a:effectLst/>
                        </a:rPr>
                        <a:t>Q&amp;A interaction​</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 of questions​</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10​</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15​</a:t>
                      </a:r>
                      <a:endParaRPr lang="en-US" b="0" i="0" dirty="0">
                        <a:solidFill>
                          <a:sysClr val="windowText" lastClr="000000"/>
                        </a:solidFill>
                        <a:effectLst/>
                      </a:endParaRPr>
                    </a:p>
                  </a:txBody>
                  <a:tcPr anchor="ctr"/>
                </a:tc>
                <a:extLst>
                  <a:ext uri="{0D108BD9-81ED-4DB2-BD59-A6C34878D82A}">
                    <a16:rowId xmlns:a16="http://schemas.microsoft.com/office/drawing/2014/main" val="3901991020"/>
                  </a:ext>
                </a:extLst>
              </a:tr>
              <a:tr h="735647">
                <a:tc>
                  <a:txBody>
                    <a:bodyPr/>
                    <a:lstStyle/>
                    <a:p>
                      <a:pPr algn="l" rtl="0" fontAlgn="base"/>
                      <a:r>
                        <a:rPr lang="en-US" sz="1800" b="0" dirty="0">
                          <a:solidFill>
                            <a:sysClr val="windowText" lastClr="000000"/>
                          </a:solidFill>
                          <a:effectLst/>
                        </a:rPr>
                        <a:t>Positive </a:t>
                      </a:r>
                      <a:br>
                        <a:rPr lang="en-US" sz="1800" b="0" dirty="0">
                          <a:solidFill>
                            <a:sysClr val="windowText" lastClr="000000"/>
                          </a:solidFill>
                          <a:effectLst/>
                        </a:rPr>
                      </a:br>
                      <a:r>
                        <a:rPr lang="en-US" sz="1800" b="0" dirty="0">
                          <a:solidFill>
                            <a:sysClr val="windowText" lastClr="000000"/>
                          </a:solidFill>
                          <a:effectLst/>
                        </a:rPr>
                        <a:t>feedback​</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Percentage (%)​</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90​</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95​</a:t>
                      </a:r>
                      <a:endParaRPr lang="en-US" b="0" i="0" dirty="0">
                        <a:solidFill>
                          <a:sysClr val="windowText" lastClr="000000"/>
                        </a:solidFill>
                        <a:effectLst/>
                      </a:endParaRPr>
                    </a:p>
                  </a:txBody>
                  <a:tcPr anchor="ctr"/>
                </a:tc>
                <a:extLst>
                  <a:ext uri="{0D108BD9-81ED-4DB2-BD59-A6C34878D82A}">
                    <a16:rowId xmlns:a16="http://schemas.microsoft.com/office/drawing/2014/main" val="3170694325"/>
                  </a:ext>
                </a:extLst>
              </a:tr>
            </a:tbl>
          </a:graphicData>
        </a:graphic>
      </p:graphicFrame>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15</a:t>
            </a:fld>
            <a:endParaRPr lang="en-US" dirty="0"/>
          </a:p>
        </p:txBody>
      </p:sp>
    </p:spTree>
    <p:extLst>
      <p:ext uri="{BB962C8B-B14F-4D97-AF65-F5344CB8AC3E}">
        <p14:creationId xmlns:p14="http://schemas.microsoft.com/office/powerpoint/2010/main" val="2390678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1552574" y="896111"/>
            <a:ext cx="9866540" cy="1358140"/>
          </a:xfrm>
        </p:spPr>
        <p:txBody>
          <a:bodyPr>
            <a:normAutofit/>
          </a:bodyPr>
          <a:lstStyle/>
          <a:p>
            <a:r>
              <a:rPr lang="en-US" dirty="0"/>
              <a:t>Final tips &amp; takeaways​</a:t>
            </a:r>
          </a:p>
        </p:txBody>
      </p:sp>
      <p:sp>
        <p:nvSpPr>
          <p:cNvPr id="7" name="Text Placeholder 6">
            <a:extLst>
              <a:ext uri="{FF2B5EF4-FFF2-40B4-BE49-F238E27FC236}">
                <a16:creationId xmlns:a16="http://schemas.microsoft.com/office/drawing/2014/main" id="{3FF2D739-E475-54F8-C832-F04A983D0F24}"/>
              </a:ext>
            </a:extLst>
          </p:cNvPr>
          <p:cNvSpPr>
            <a:spLocks noGrp="1"/>
          </p:cNvSpPr>
          <p:nvPr>
            <p:ph sz="half" idx="15"/>
          </p:nvPr>
        </p:nvSpPr>
        <p:spPr>
          <a:xfrm>
            <a:off x="1552575" y="2481940"/>
            <a:ext cx="6477952" cy="3635831"/>
          </a:xfrm>
        </p:spPr>
        <p:txBody>
          <a:bodyPr>
            <a:normAutofit/>
          </a:bodyPr>
          <a:lstStyle/>
          <a:p>
            <a:r>
              <a:rPr lang="en-US" dirty="0"/>
              <a:t>Consistent rehearsal​</a:t>
            </a:r>
          </a:p>
          <a:p>
            <a:pPr lvl="1"/>
            <a:r>
              <a:rPr lang="en-US" dirty="0"/>
              <a:t>Practice makes perfect, so strengthen your familiarity with the presentation​</a:t>
            </a:r>
          </a:p>
          <a:p>
            <a:r>
              <a:rPr lang="en-US" dirty="0"/>
              <a:t>Refine delivery style​</a:t>
            </a:r>
          </a:p>
          <a:p>
            <a:pPr lvl="1"/>
            <a:r>
              <a:rPr lang="en-US" dirty="0"/>
              <a:t>Pacing, tone, and emphasis​</a:t>
            </a:r>
          </a:p>
          <a:p>
            <a:r>
              <a:rPr lang="en-US" dirty="0"/>
              <a:t>Timing and transitions​</a:t>
            </a:r>
          </a:p>
          <a:p>
            <a:pPr lvl="1"/>
            <a:r>
              <a:rPr lang="en-US" dirty="0"/>
              <a:t>Aim for seamless, professional delivery​</a:t>
            </a:r>
          </a:p>
          <a:p>
            <a:r>
              <a:rPr lang="en-US" dirty="0"/>
              <a:t>Practice audience</a:t>
            </a:r>
          </a:p>
          <a:p>
            <a:pPr lvl="1"/>
            <a:r>
              <a:rPr lang="en-US" dirty="0"/>
              <a:t>Enlist colleagues to listen &amp; provide feedback​</a:t>
            </a:r>
          </a:p>
        </p:txBody>
      </p:sp>
      <p:sp>
        <p:nvSpPr>
          <p:cNvPr id="8" name="Text Placeholder 7">
            <a:extLst>
              <a:ext uri="{FF2B5EF4-FFF2-40B4-BE49-F238E27FC236}">
                <a16:creationId xmlns:a16="http://schemas.microsoft.com/office/drawing/2014/main" id="{8E323639-65E1-FDBD-1BE3-374BB39C1971}"/>
              </a:ext>
            </a:extLst>
          </p:cNvPr>
          <p:cNvSpPr>
            <a:spLocks noGrp="1"/>
          </p:cNvSpPr>
          <p:nvPr>
            <p:ph type="body" sz="quarter" idx="14"/>
          </p:nvPr>
        </p:nvSpPr>
        <p:spPr>
          <a:xfrm>
            <a:off x="8372723" y="2481940"/>
            <a:ext cx="3046391" cy="3759200"/>
          </a:xfrm>
        </p:spPr>
        <p:txBody>
          <a:bodyPr>
            <a:normAutofit/>
          </a:bodyPr>
          <a:lstStyle/>
          <a:p>
            <a:r>
              <a:rPr lang="en-US" dirty="0"/>
              <a:t>Seek feedback​</a:t>
            </a:r>
          </a:p>
          <a:p>
            <a:r>
              <a:rPr lang="en-US" dirty="0"/>
              <a:t>Reflect on performance​</a:t>
            </a:r>
          </a:p>
          <a:p>
            <a:r>
              <a:rPr lang="en-US" dirty="0"/>
              <a:t>Explore new techniques​</a:t>
            </a:r>
          </a:p>
          <a:p>
            <a:r>
              <a:rPr lang="en-US" dirty="0"/>
              <a:t>Set personal goals​</a:t>
            </a:r>
          </a:p>
          <a:p>
            <a:r>
              <a:rPr lang="en-US" dirty="0"/>
              <a:t>Iterate and adapt</a:t>
            </a:r>
          </a:p>
        </p:txBody>
      </p:sp>
      <p:sp>
        <p:nvSpPr>
          <p:cNvPr id="13" name="Slide Number Placeholder 12">
            <a:extLst>
              <a:ext uri="{FF2B5EF4-FFF2-40B4-BE49-F238E27FC236}">
                <a16:creationId xmlns:a16="http://schemas.microsoft.com/office/drawing/2014/main" id="{A540B739-30F9-C86F-67ED-2197DC1E598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16</a:t>
            </a:fld>
            <a:endParaRPr lang="en-US" dirty="0"/>
          </a:p>
        </p:txBody>
      </p:sp>
    </p:spTree>
    <p:extLst>
      <p:ext uri="{BB962C8B-B14F-4D97-AF65-F5344CB8AC3E}">
        <p14:creationId xmlns:p14="http://schemas.microsoft.com/office/powerpoint/2010/main" val="42524660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764155" y="896112"/>
            <a:ext cx="10665845" cy="1325563"/>
          </a:xfrm>
        </p:spPr>
        <p:txBody>
          <a:bodyPr/>
          <a:lstStyle/>
          <a:p>
            <a:r>
              <a:rPr lang="en-US" dirty="0"/>
              <a:t>Speaking engagement metrics​</a:t>
            </a:r>
          </a:p>
        </p:txBody>
      </p:sp>
      <p:graphicFrame>
        <p:nvGraphicFramePr>
          <p:cNvPr id="14" name="Table Placeholder 13">
            <a:extLst>
              <a:ext uri="{FF2B5EF4-FFF2-40B4-BE49-F238E27FC236}">
                <a16:creationId xmlns:a16="http://schemas.microsoft.com/office/drawing/2014/main" id="{597B3320-3330-1F17-5E4B-B24CAB0A4487}"/>
              </a:ext>
            </a:extLst>
          </p:cNvPr>
          <p:cNvGraphicFramePr>
            <a:graphicFrameLocks noGrp="1"/>
          </p:cNvGraphicFramePr>
          <p:nvPr>
            <p:ph type="tbl" sz="quarter" idx="13"/>
            <p:extLst>
              <p:ext uri="{D42A27DB-BD31-4B8C-83A1-F6EECF244321}">
                <p14:modId xmlns:p14="http://schemas.microsoft.com/office/powerpoint/2010/main" val="3734130339"/>
              </p:ext>
            </p:extLst>
          </p:nvPr>
        </p:nvGraphicFramePr>
        <p:xfrm>
          <a:off x="762000" y="2417763"/>
          <a:ext cx="10666412" cy="3678235"/>
        </p:xfrm>
        <a:graphic>
          <a:graphicData uri="http://schemas.openxmlformats.org/drawingml/2006/table">
            <a:tbl>
              <a:tblPr firstRow="1" bandRow="1">
                <a:tableStyleId>{C4B1156A-380E-4F78-BDF5-A606A8083BF9}</a:tableStyleId>
              </a:tblPr>
              <a:tblGrid>
                <a:gridCol w="3444221">
                  <a:extLst>
                    <a:ext uri="{9D8B030D-6E8A-4147-A177-3AD203B41FA5}">
                      <a16:colId xmlns:a16="http://schemas.microsoft.com/office/drawing/2014/main" val="4239035621"/>
                    </a:ext>
                  </a:extLst>
                </a:gridCol>
                <a:gridCol w="3253189">
                  <a:extLst>
                    <a:ext uri="{9D8B030D-6E8A-4147-A177-3AD203B41FA5}">
                      <a16:colId xmlns:a16="http://schemas.microsoft.com/office/drawing/2014/main" val="1645754944"/>
                    </a:ext>
                  </a:extLst>
                </a:gridCol>
                <a:gridCol w="2005852">
                  <a:extLst>
                    <a:ext uri="{9D8B030D-6E8A-4147-A177-3AD203B41FA5}">
                      <a16:colId xmlns:a16="http://schemas.microsoft.com/office/drawing/2014/main" val="4278473568"/>
                    </a:ext>
                  </a:extLst>
                </a:gridCol>
                <a:gridCol w="1963150">
                  <a:extLst>
                    <a:ext uri="{9D8B030D-6E8A-4147-A177-3AD203B41FA5}">
                      <a16:colId xmlns:a16="http://schemas.microsoft.com/office/drawing/2014/main" val="760742182"/>
                    </a:ext>
                  </a:extLst>
                </a:gridCol>
              </a:tblGrid>
              <a:tr h="735647">
                <a:tc>
                  <a:txBody>
                    <a:bodyPr/>
                    <a:lstStyle/>
                    <a:p>
                      <a:pPr algn="l" rtl="0" fontAlgn="base"/>
                      <a:r>
                        <a:rPr lang="en-US" sz="1800" b="1" dirty="0">
                          <a:solidFill>
                            <a:schemeClr val="tx1"/>
                          </a:solidFill>
                          <a:effectLst/>
                        </a:rPr>
                        <a:t>Impact factor​</a:t>
                      </a:r>
                      <a:endParaRPr lang="en-US" b="1" i="0" dirty="0">
                        <a:solidFill>
                          <a:schemeClr val="tx1"/>
                        </a:solidFill>
                        <a:effectLst/>
                      </a:endParaRPr>
                    </a:p>
                  </a:txBody>
                  <a:tcPr anchor="ctr"/>
                </a:tc>
                <a:tc>
                  <a:txBody>
                    <a:bodyPr/>
                    <a:lstStyle/>
                    <a:p>
                      <a:pPr algn="l" rtl="0" fontAlgn="base"/>
                      <a:r>
                        <a:rPr lang="en-US" sz="1800" b="1" dirty="0">
                          <a:solidFill>
                            <a:schemeClr val="tx1"/>
                          </a:solidFill>
                          <a:effectLst/>
                        </a:rPr>
                        <a:t>Measurement​</a:t>
                      </a:r>
                      <a:endParaRPr lang="en-US" b="1" i="0" dirty="0">
                        <a:solidFill>
                          <a:schemeClr val="tx1"/>
                        </a:solidFill>
                        <a:effectLst/>
                      </a:endParaRPr>
                    </a:p>
                  </a:txBody>
                  <a:tcPr anchor="ctr"/>
                </a:tc>
                <a:tc>
                  <a:txBody>
                    <a:bodyPr/>
                    <a:lstStyle/>
                    <a:p>
                      <a:pPr algn="l" rtl="0" fontAlgn="base"/>
                      <a:r>
                        <a:rPr lang="en-US" sz="1800" b="1" dirty="0">
                          <a:solidFill>
                            <a:schemeClr val="tx1"/>
                          </a:solidFill>
                          <a:effectLst/>
                        </a:rPr>
                        <a:t>Target​</a:t>
                      </a:r>
                      <a:endParaRPr lang="en-US" b="1" i="0" dirty="0">
                        <a:solidFill>
                          <a:schemeClr val="tx1"/>
                        </a:solidFill>
                        <a:effectLst/>
                      </a:endParaRPr>
                    </a:p>
                  </a:txBody>
                  <a:tcPr anchor="ctr"/>
                </a:tc>
                <a:tc>
                  <a:txBody>
                    <a:bodyPr/>
                    <a:lstStyle/>
                    <a:p>
                      <a:pPr algn="l" rtl="0" fontAlgn="base"/>
                      <a:r>
                        <a:rPr lang="en-US" sz="1800" b="1" dirty="0">
                          <a:solidFill>
                            <a:schemeClr val="tx1"/>
                          </a:solidFill>
                          <a:effectLst/>
                        </a:rPr>
                        <a:t>Achieved​</a:t>
                      </a:r>
                      <a:endParaRPr lang="en-US" b="1" i="0" dirty="0">
                        <a:solidFill>
                          <a:schemeClr val="tx1"/>
                        </a:solidFill>
                        <a:effectLst/>
                      </a:endParaRPr>
                    </a:p>
                  </a:txBody>
                  <a:tcPr anchor="ctr"/>
                </a:tc>
                <a:extLst>
                  <a:ext uri="{0D108BD9-81ED-4DB2-BD59-A6C34878D82A}">
                    <a16:rowId xmlns:a16="http://schemas.microsoft.com/office/drawing/2014/main" val="1648889321"/>
                  </a:ext>
                </a:extLst>
              </a:tr>
              <a:tr h="735647">
                <a:tc>
                  <a:txBody>
                    <a:bodyPr/>
                    <a:lstStyle/>
                    <a:p>
                      <a:pPr algn="l" rtl="0" fontAlgn="base"/>
                      <a:r>
                        <a:rPr lang="en-US" sz="1800" b="0" dirty="0">
                          <a:solidFill>
                            <a:schemeClr val="tx1"/>
                          </a:solidFill>
                          <a:effectLst/>
                        </a:rPr>
                        <a:t>Audience interaction​</a:t>
                      </a:r>
                      <a:endParaRPr lang="en-US" b="0" i="0" dirty="0">
                        <a:solidFill>
                          <a:schemeClr val="tx1"/>
                        </a:solidFill>
                        <a:effectLst/>
                      </a:endParaRPr>
                    </a:p>
                  </a:txBody>
                  <a:tcPr anchor="ctr"/>
                </a:tc>
                <a:tc>
                  <a:txBody>
                    <a:bodyPr/>
                    <a:lstStyle/>
                    <a:p>
                      <a:pPr algn="l" rtl="0" fontAlgn="base"/>
                      <a:r>
                        <a:rPr lang="en-US" sz="1800" b="0" dirty="0">
                          <a:solidFill>
                            <a:schemeClr val="tx1"/>
                          </a:solidFill>
                          <a:effectLst/>
                        </a:rPr>
                        <a:t>Percentage (%)​</a:t>
                      </a:r>
                      <a:endParaRPr lang="en-US" b="0" i="0" dirty="0">
                        <a:solidFill>
                          <a:schemeClr val="tx1"/>
                        </a:solidFill>
                        <a:effectLst/>
                      </a:endParaRPr>
                    </a:p>
                  </a:txBody>
                  <a:tcPr anchor="ctr"/>
                </a:tc>
                <a:tc>
                  <a:txBody>
                    <a:bodyPr/>
                    <a:lstStyle/>
                    <a:p>
                      <a:pPr algn="l" rtl="0" fontAlgn="base"/>
                      <a:r>
                        <a:rPr lang="en-US" sz="1800" b="0" dirty="0">
                          <a:solidFill>
                            <a:schemeClr val="tx1"/>
                          </a:solidFill>
                          <a:effectLst/>
                        </a:rPr>
                        <a:t>85​</a:t>
                      </a:r>
                      <a:endParaRPr lang="en-US" b="0" i="0" dirty="0">
                        <a:solidFill>
                          <a:schemeClr val="tx1"/>
                        </a:solidFill>
                        <a:effectLst/>
                      </a:endParaRPr>
                    </a:p>
                  </a:txBody>
                  <a:tcPr anchor="ctr"/>
                </a:tc>
                <a:tc>
                  <a:txBody>
                    <a:bodyPr/>
                    <a:lstStyle/>
                    <a:p>
                      <a:pPr algn="l" rtl="0" fontAlgn="base"/>
                      <a:r>
                        <a:rPr lang="en-US" sz="1800" b="0" dirty="0">
                          <a:solidFill>
                            <a:schemeClr val="tx1"/>
                          </a:solidFill>
                          <a:effectLst/>
                        </a:rPr>
                        <a:t>88​</a:t>
                      </a:r>
                      <a:endParaRPr lang="en-US" b="0" i="0" dirty="0">
                        <a:solidFill>
                          <a:schemeClr val="tx1"/>
                        </a:solidFill>
                        <a:effectLst/>
                      </a:endParaRPr>
                    </a:p>
                  </a:txBody>
                  <a:tcPr anchor="ctr"/>
                </a:tc>
                <a:extLst>
                  <a:ext uri="{0D108BD9-81ED-4DB2-BD59-A6C34878D82A}">
                    <a16:rowId xmlns:a16="http://schemas.microsoft.com/office/drawing/2014/main" val="3712437685"/>
                  </a:ext>
                </a:extLst>
              </a:tr>
              <a:tr h="735647">
                <a:tc>
                  <a:txBody>
                    <a:bodyPr/>
                    <a:lstStyle/>
                    <a:p>
                      <a:pPr algn="l" rtl="0" fontAlgn="base"/>
                      <a:r>
                        <a:rPr lang="en-US" sz="1800" b="0" dirty="0">
                          <a:solidFill>
                            <a:srgbClr val="000000"/>
                          </a:solidFill>
                          <a:effectLst/>
                        </a:rPr>
                        <a:t>Knowledge retention​</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Percentage (%)​</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75​</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80​</a:t>
                      </a:r>
                      <a:endParaRPr lang="en-US" b="0" i="0" dirty="0">
                        <a:solidFill>
                          <a:srgbClr val="000000"/>
                        </a:solidFill>
                        <a:effectLst/>
                      </a:endParaRPr>
                    </a:p>
                  </a:txBody>
                  <a:tcPr anchor="ctr"/>
                </a:tc>
                <a:extLst>
                  <a:ext uri="{0D108BD9-81ED-4DB2-BD59-A6C34878D82A}">
                    <a16:rowId xmlns:a16="http://schemas.microsoft.com/office/drawing/2014/main" val="3973294875"/>
                  </a:ext>
                </a:extLst>
              </a:tr>
              <a:tr h="735647">
                <a:tc>
                  <a:txBody>
                    <a:bodyPr/>
                    <a:lstStyle/>
                    <a:p>
                      <a:pPr algn="l" rtl="0" fontAlgn="base"/>
                      <a:r>
                        <a:rPr lang="en-US" sz="1800" b="0" dirty="0">
                          <a:solidFill>
                            <a:srgbClr val="000000"/>
                          </a:solidFill>
                          <a:effectLst/>
                        </a:rPr>
                        <a:t>Post-presentation surveys​</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Average rating​</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4.2​</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4.5​</a:t>
                      </a:r>
                      <a:endParaRPr lang="en-US" b="0" i="0" dirty="0">
                        <a:solidFill>
                          <a:srgbClr val="000000"/>
                        </a:solidFill>
                        <a:effectLst/>
                      </a:endParaRPr>
                    </a:p>
                  </a:txBody>
                  <a:tcPr anchor="ctr"/>
                </a:tc>
                <a:extLst>
                  <a:ext uri="{0D108BD9-81ED-4DB2-BD59-A6C34878D82A}">
                    <a16:rowId xmlns:a16="http://schemas.microsoft.com/office/drawing/2014/main" val="496715685"/>
                  </a:ext>
                </a:extLst>
              </a:tr>
              <a:tr h="735647">
                <a:tc>
                  <a:txBody>
                    <a:bodyPr/>
                    <a:lstStyle/>
                    <a:p>
                      <a:pPr algn="l" rtl="0" fontAlgn="base"/>
                      <a:r>
                        <a:rPr lang="en-US" sz="1800" b="0" dirty="0">
                          <a:solidFill>
                            <a:srgbClr val="000000"/>
                          </a:solidFill>
                          <a:effectLst/>
                        </a:rPr>
                        <a:t>Referral rate​</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Percentage (%)​</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10​</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12​</a:t>
                      </a:r>
                      <a:endParaRPr lang="en-US" b="0" i="0" dirty="0">
                        <a:solidFill>
                          <a:srgbClr val="000000"/>
                        </a:solidFill>
                        <a:effectLst/>
                      </a:endParaRPr>
                    </a:p>
                  </a:txBody>
                  <a:tcPr anchor="ctr"/>
                </a:tc>
                <a:extLst>
                  <a:ext uri="{0D108BD9-81ED-4DB2-BD59-A6C34878D82A}">
                    <a16:rowId xmlns:a16="http://schemas.microsoft.com/office/drawing/2014/main" val="3683074674"/>
                  </a:ext>
                </a:extLst>
              </a:tr>
            </a:tbl>
          </a:graphicData>
        </a:graphic>
      </p:graphicFrame>
      <p:sp>
        <p:nvSpPr>
          <p:cNvPr id="2" name="Slide Number Placeholder 1">
            <a:extLst>
              <a:ext uri="{FF2B5EF4-FFF2-40B4-BE49-F238E27FC236}">
                <a16:creationId xmlns:a16="http://schemas.microsoft.com/office/drawing/2014/main" id="{660EB401-2F91-2D90-C859-96484861E564}"/>
              </a:ext>
            </a:extLst>
          </p:cNvPr>
          <p:cNvSpPr>
            <a:spLocks noGrp="1"/>
          </p:cNvSpPr>
          <p:nvPr>
            <p:ph type="sldNum" sz="quarter" idx="12"/>
          </p:nvPr>
        </p:nvSpPr>
        <p:spPr/>
        <p:txBody>
          <a:bodyPr/>
          <a:lstStyle/>
          <a:p>
            <a:fld id="{B5CEABB6-07DC-46E8-9B57-56EC44A396E5}" type="slidenum">
              <a:rPr lang="en-US" smtClean="0"/>
              <a:pPr/>
              <a:t>17</a:t>
            </a:fld>
            <a:endParaRPr lang="en-US" dirty="0"/>
          </a:p>
        </p:txBody>
      </p:sp>
    </p:spTree>
    <p:extLst>
      <p:ext uri="{BB962C8B-B14F-4D97-AF65-F5344CB8AC3E}">
        <p14:creationId xmlns:p14="http://schemas.microsoft.com/office/powerpoint/2010/main" val="5669975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900245" y="544285"/>
            <a:ext cx="5528217" cy="2685383"/>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5896340" y="3423773"/>
            <a:ext cx="5528217" cy="2029969"/>
          </a:xfrm>
        </p:spPr>
        <p:txBody>
          <a:bodyPr bIns="0">
            <a:normAutofit lnSpcReduction="10000"/>
          </a:bodyPr>
          <a:lstStyle/>
          <a:p>
            <a:r>
              <a:rPr lang="en-US" dirty="0"/>
              <a:t>Brita Tamm​</a:t>
            </a:r>
          </a:p>
          <a:p>
            <a:r>
              <a:rPr lang="en-US" dirty="0"/>
              <a:t>502-555-0152​</a:t>
            </a:r>
          </a:p>
          <a:p>
            <a:r>
              <a:rPr lang="en-US" dirty="0"/>
              <a:t>brita@firstupconsultants.com​</a:t>
            </a:r>
          </a:p>
          <a:p>
            <a:r>
              <a:rPr lang="en-US" dirty="0"/>
              <a:t>www.firstupconsultants.com</a:t>
            </a:r>
          </a:p>
        </p:txBody>
      </p:sp>
      <p:pic>
        <p:nvPicPr>
          <p:cNvPr id="4" name="Picture 3">
            <a:extLst>
              <a:ext uri="{FF2B5EF4-FFF2-40B4-BE49-F238E27FC236}">
                <a16:creationId xmlns:a16="http://schemas.microsoft.com/office/drawing/2014/main" id="{E8B60AA1-6AB3-D68B-C694-4B13C16896B9}"/>
              </a:ext>
            </a:extLst>
          </p:cNvPr>
          <p:cNvPicPr>
            <a:picLocks noChangeAspect="1"/>
          </p:cNvPicPr>
          <p:nvPr/>
        </p:nvPicPr>
        <p:blipFill>
          <a:blip r:embed="rId3"/>
          <a:stretch>
            <a:fillRect/>
          </a:stretch>
        </p:blipFill>
        <p:spPr>
          <a:xfrm>
            <a:off x="2994485" y="544285"/>
            <a:ext cx="2072820" cy="3097036"/>
          </a:xfrm>
          <a:prstGeom prst="rect">
            <a:avLst/>
          </a:prstGeom>
        </p:spPr>
      </p:pic>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477520" y="225552"/>
            <a:ext cx="8940800" cy="1988706"/>
          </a:xfrm>
        </p:spPr>
        <p:txBody>
          <a:bodyPr>
            <a:normAutofit/>
          </a:bodyPr>
          <a:lstStyle/>
          <a:p>
            <a:pPr algn="ctr">
              <a:lnSpc>
                <a:spcPct val="107000"/>
              </a:lnSpc>
              <a:spcAft>
                <a:spcPts val="800"/>
              </a:spcAft>
            </a:pPr>
            <a:r>
              <a:rPr lang="en-IN" sz="4000" b="1" dirty="0">
                <a:effectLst/>
                <a:latin typeface="Calibri" panose="020F0502020204030204" pitchFamily="34" charset="0"/>
                <a:ea typeface="Calibri" panose="020F0502020204030204" pitchFamily="34" charset="0"/>
                <a:cs typeface="Times New Roman" panose="02020603050405020304" pitchFamily="18" charset="0"/>
              </a:rPr>
              <a:t>Project Report: </a:t>
            </a:r>
            <a:r>
              <a:rPr lang="en-IN" sz="4000" b="1" i="1" dirty="0">
                <a:effectLst/>
                <a:latin typeface="Times New Roman" panose="02020603050405020304" pitchFamily="18" charset="0"/>
                <a:ea typeface="Calibri" panose="020F0502020204030204" pitchFamily="34" charset="0"/>
                <a:cs typeface="Times New Roman" panose="02020603050405020304" pitchFamily="18" charset="0"/>
              </a:rPr>
              <a:t>STELLARBASIN</a:t>
            </a:r>
            <a:endParaRPr lang="en-IN" sz="4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318068" y="1028163"/>
            <a:ext cx="9204960" cy="5278120"/>
          </a:xfrm>
          <a:effectLst>
            <a:glow rad="228600">
              <a:schemeClr val="accent6">
                <a:satMod val="175000"/>
                <a:alpha val="40000"/>
              </a:schemeClr>
            </a:glow>
          </a:effectLst>
        </p:spPr>
        <p:txBody>
          <a:bodyPr vert="horz" lIns="91440" tIns="45720" rIns="91440" bIns="45720" rtlCol="0" anchor="t">
            <a:normAutofit fontScale="25000" lnSpcReduction="20000"/>
          </a:bodyPr>
          <a:lstStyle/>
          <a:p>
            <a:pPr>
              <a:lnSpc>
                <a:spcPct val="120000"/>
              </a:lnSpc>
            </a:pPr>
            <a:endParaRPr lang="en-IN" sz="7200" b="1" dirty="0">
              <a:effectLst/>
              <a:latin typeface="Aptos Narrow" panose="020B0004020202020204" pitchFamily="34" charset="0"/>
              <a:ea typeface="Calibri" panose="020F0502020204030204" pitchFamily="34" charset="0"/>
              <a:cs typeface="Times New Roman" panose="02020603050405020304" pitchFamily="18" charset="0"/>
            </a:endParaRPr>
          </a:p>
          <a:p>
            <a:pPr>
              <a:lnSpc>
                <a:spcPct val="120000"/>
              </a:lnSpc>
              <a:spcAft>
                <a:spcPts val="800"/>
              </a:spcAft>
              <a:buNone/>
            </a:pPr>
            <a:r>
              <a:rPr lang="en-IN" sz="9600" b="1" dirty="0">
                <a:effectLst/>
                <a:latin typeface="Aptos Display" panose="020B0004020202020204" pitchFamily="34" charset="0"/>
                <a:ea typeface="Calibri" panose="020F0502020204030204" pitchFamily="34" charset="0"/>
                <a:cs typeface="Times New Roman" panose="02020603050405020304" pitchFamily="18" charset="0"/>
              </a:rPr>
              <a:t>PROJECT TITLE</a:t>
            </a:r>
            <a:r>
              <a:rPr lang="en-IN" sz="9600" b="1" dirty="0">
                <a:effectLst/>
                <a:latin typeface="Calibri" panose="020F0502020204030204" pitchFamily="34" charset="0"/>
                <a:ea typeface="Calibri" panose="020F0502020204030204" pitchFamily="34" charset="0"/>
                <a:cs typeface="Times New Roman" panose="02020603050405020304" pitchFamily="18" charset="0"/>
              </a:rPr>
              <a:t>:</a:t>
            </a:r>
            <a:endParaRPr lang="en-IN" sz="9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20000"/>
              </a:lnSpc>
              <a:spcAft>
                <a:spcPts val="800"/>
              </a:spcAft>
              <a:buNone/>
            </a:pPr>
            <a:r>
              <a:rPr lang="en-IN" sz="9600" b="1" i="1" dirty="0">
                <a:effectLst/>
                <a:latin typeface="Times New Roman" panose="02020603050405020304" pitchFamily="18" charset="0"/>
                <a:ea typeface="Calibri" panose="020F0502020204030204" pitchFamily="34" charset="0"/>
                <a:cs typeface="Times New Roman" panose="02020603050405020304" pitchFamily="18" charset="0"/>
              </a:rPr>
              <a:t>STELLARBASIN</a:t>
            </a:r>
            <a:r>
              <a:rPr lang="en-IN" sz="9600" dirty="0">
                <a:effectLst/>
                <a:latin typeface="Calibri" panose="020F0502020204030204" pitchFamily="34" charset="0"/>
                <a:ea typeface="Calibri" panose="020F0502020204030204" pitchFamily="34" charset="0"/>
                <a:cs typeface="Times New Roman" panose="02020603050405020304" pitchFamily="18" charset="0"/>
              </a:rPr>
              <a:t>: A Machine Learning Model Visualizer</a:t>
            </a:r>
          </a:p>
          <a:p>
            <a:pPr>
              <a:lnSpc>
                <a:spcPct val="120000"/>
              </a:lnSpc>
              <a:spcAft>
                <a:spcPts val="800"/>
              </a:spcAft>
              <a:buNone/>
            </a:pPr>
            <a:r>
              <a:rPr lang="en-IN" sz="9600" b="1" dirty="0">
                <a:effectLst/>
                <a:latin typeface="Calibri" panose="020F0502020204030204" pitchFamily="34" charset="0"/>
                <a:ea typeface="Calibri" panose="020F0502020204030204" pitchFamily="34" charset="0"/>
                <a:cs typeface="Times New Roman" panose="02020603050405020304" pitchFamily="18" charset="0"/>
              </a:rPr>
              <a:t> </a:t>
            </a:r>
            <a:r>
              <a:rPr lang="en-IN" sz="9600" b="1" dirty="0">
                <a:effectLst/>
                <a:latin typeface="Aptos Display" panose="020B0004020202020204" pitchFamily="34" charset="0"/>
                <a:ea typeface="Calibri" panose="020F0502020204030204" pitchFamily="34" charset="0"/>
                <a:cs typeface="Times New Roman" panose="02020603050405020304" pitchFamily="18" charset="0"/>
              </a:rPr>
              <a:t>DOMAIN:</a:t>
            </a:r>
          </a:p>
          <a:p>
            <a:pPr>
              <a:lnSpc>
                <a:spcPct val="120000"/>
              </a:lnSpc>
              <a:spcAft>
                <a:spcPts val="800"/>
              </a:spcAft>
            </a:pPr>
            <a:r>
              <a:rPr lang="en-IN" sz="9600" dirty="0">
                <a:effectLst/>
                <a:latin typeface="Calibri" panose="020F0502020204030204" pitchFamily="34" charset="0"/>
                <a:ea typeface="Calibri" panose="020F0502020204030204" pitchFamily="34" charset="0"/>
                <a:cs typeface="Times New Roman" panose="02020603050405020304" pitchFamily="18" charset="0"/>
              </a:rPr>
              <a:t>Machine Learning &amp; Data Visualization</a:t>
            </a:r>
          </a:p>
          <a:p>
            <a:pPr>
              <a:lnSpc>
                <a:spcPct val="120000"/>
              </a:lnSpc>
            </a:pPr>
            <a:r>
              <a:rPr lang="en-IN" sz="9600" b="1" dirty="0">
                <a:effectLst/>
                <a:latin typeface="Aptos Narrow" panose="020B0004020202020204" pitchFamily="34" charset="0"/>
                <a:ea typeface="Calibri" panose="020F0502020204030204" pitchFamily="34" charset="0"/>
                <a:cs typeface="Times New Roman" panose="02020603050405020304" pitchFamily="18" charset="0"/>
              </a:rPr>
              <a:t>AUTHOR’S NAMES: </a:t>
            </a:r>
          </a:p>
          <a:p>
            <a:pPr>
              <a:lnSpc>
                <a:spcPct val="120000"/>
              </a:lnSpc>
            </a:pPr>
            <a:r>
              <a:rPr lang="en-IN" sz="9600" b="0" dirty="0">
                <a:effectLst/>
                <a:latin typeface="Aptos Narrow" panose="020B0004020202020204" pitchFamily="34" charset="0"/>
                <a:ea typeface="Calibri" panose="020F0502020204030204" pitchFamily="34" charset="0"/>
                <a:cs typeface="Times New Roman" panose="02020603050405020304" pitchFamily="18" charset="0"/>
              </a:rPr>
              <a:t>Joshua Gigo Peter,  </a:t>
            </a:r>
            <a:r>
              <a:rPr lang="en-IN" sz="9600" dirty="0">
                <a:latin typeface="Aptos Narrow" panose="020B0004020202020204" pitchFamily="34" charset="0"/>
                <a:ea typeface="Calibri" panose="020F0502020204030204" pitchFamily="34" charset="0"/>
                <a:cs typeface="Times New Roman" panose="02020603050405020304" pitchFamily="18" charset="0"/>
              </a:rPr>
              <a:t>Hem</a:t>
            </a:r>
            <a:r>
              <a:rPr lang="en-IN" sz="9600" b="0" dirty="0">
                <a:effectLst/>
                <a:latin typeface="Aptos Narrow" panose="020B0004020202020204" pitchFamily="34" charset="0"/>
                <a:ea typeface="Calibri" panose="020F0502020204030204" pitchFamily="34" charset="0"/>
                <a:cs typeface="Times New Roman" panose="02020603050405020304" pitchFamily="18" charset="0"/>
              </a:rPr>
              <a:t>anth R, </a:t>
            </a:r>
            <a:r>
              <a:rPr lang="en-IN" sz="9600" b="0" dirty="0" err="1">
                <a:effectLst/>
                <a:latin typeface="Aptos Narrow" panose="020B0004020202020204" pitchFamily="34" charset="0"/>
                <a:ea typeface="Calibri" panose="020F0502020204030204" pitchFamily="34" charset="0"/>
                <a:cs typeface="Times New Roman" panose="02020603050405020304" pitchFamily="18" charset="0"/>
              </a:rPr>
              <a:t>Babishmon</a:t>
            </a:r>
            <a:r>
              <a:rPr lang="en-IN" sz="9600" b="0" dirty="0">
                <a:effectLst/>
                <a:latin typeface="Aptos Narrow" panose="020B0004020202020204" pitchFamily="34" charset="0"/>
                <a:ea typeface="Calibri" panose="020F0502020204030204" pitchFamily="34" charset="0"/>
                <a:cs typeface="Times New Roman" panose="02020603050405020304" pitchFamily="18" charset="0"/>
              </a:rPr>
              <a:t> P</a:t>
            </a:r>
          </a:p>
          <a:p>
            <a:pPr>
              <a:lnSpc>
                <a:spcPct val="120000"/>
              </a:lnSpc>
            </a:pPr>
            <a:r>
              <a:rPr lang="en-IN" sz="9600" b="1" dirty="0">
                <a:effectLst/>
                <a:latin typeface="Aptos Narrow" panose="020B0004020202020204" pitchFamily="34" charset="0"/>
                <a:ea typeface="Calibri" panose="020F0502020204030204" pitchFamily="34" charset="0"/>
                <a:cs typeface="Times New Roman" panose="02020603050405020304" pitchFamily="18" charset="0"/>
              </a:rPr>
              <a:t>INSTITUTION:</a:t>
            </a:r>
            <a:r>
              <a:rPr lang="en-IN" sz="9600" dirty="0">
                <a:effectLst/>
                <a:latin typeface="Aptos Narrow" panose="020B0004020202020204" pitchFamily="34" charset="0"/>
                <a:ea typeface="Calibri" panose="020F0502020204030204" pitchFamily="34" charset="0"/>
                <a:cs typeface="Times New Roman" panose="02020603050405020304" pitchFamily="18" charset="0"/>
              </a:rPr>
              <a:t> </a:t>
            </a:r>
          </a:p>
          <a:p>
            <a:pPr>
              <a:lnSpc>
                <a:spcPct val="120000"/>
              </a:lnSpc>
            </a:pPr>
            <a:r>
              <a:rPr lang="en-IN" sz="9600" b="0" dirty="0">
                <a:effectLst/>
                <a:latin typeface="Aptos Narrow" panose="020B0004020202020204" pitchFamily="34" charset="0"/>
                <a:ea typeface="Calibri" panose="020F0502020204030204" pitchFamily="34" charset="0"/>
                <a:cs typeface="Times New Roman" panose="02020603050405020304" pitchFamily="18" charset="0"/>
              </a:rPr>
              <a:t>S. A. ENGINEERING COLLEGE</a:t>
            </a:r>
          </a:p>
          <a:p>
            <a:pPr>
              <a:lnSpc>
                <a:spcPct val="120000"/>
              </a:lnSpc>
            </a:pPr>
            <a:r>
              <a:rPr lang="en-IN" sz="9600" b="1" dirty="0">
                <a:effectLst/>
                <a:latin typeface="Aptos Narrow" panose="020B0004020202020204" pitchFamily="34" charset="0"/>
                <a:ea typeface="Calibri" panose="020F0502020204030204" pitchFamily="34" charset="0"/>
                <a:cs typeface="Times New Roman" panose="02020603050405020304" pitchFamily="18" charset="0"/>
              </a:rPr>
              <a:t>DEPARTMENT/YEAR</a:t>
            </a:r>
            <a:r>
              <a:rPr lang="en-IN" sz="9600" dirty="0">
                <a:effectLst/>
                <a:latin typeface="Aptos Narrow" panose="020B0004020202020204" pitchFamily="34" charset="0"/>
                <a:ea typeface="Calibri" panose="020F0502020204030204" pitchFamily="34" charset="0"/>
                <a:cs typeface="Times New Roman" panose="02020603050405020304" pitchFamily="18" charset="0"/>
              </a:rPr>
              <a:t>: </a:t>
            </a:r>
          </a:p>
          <a:p>
            <a:pPr>
              <a:lnSpc>
                <a:spcPct val="120000"/>
              </a:lnSpc>
            </a:pPr>
            <a:r>
              <a:rPr lang="en-IN" sz="9600" b="0" dirty="0">
                <a:effectLst/>
                <a:latin typeface="Aptos Narrow" panose="020B0004020202020204" pitchFamily="34" charset="0"/>
                <a:ea typeface="Calibri" panose="020F0502020204030204" pitchFamily="34" charset="0"/>
                <a:cs typeface="Times New Roman" panose="02020603050405020304" pitchFamily="18" charset="0"/>
              </a:rPr>
              <a:t>Computer Science Engineering/ III Year</a:t>
            </a:r>
            <a:br>
              <a:rPr lang="en-IN" sz="2800" dirty="0">
                <a:effectLst/>
                <a:latin typeface="Calibri" panose="020F0502020204030204" pitchFamily="34" charset="0"/>
                <a:ea typeface="Calibri" panose="020F0502020204030204" pitchFamily="34" charset="0"/>
                <a:cs typeface="Times New Roman" panose="02020603050405020304" pitchFamily="18" charset="0"/>
              </a:rPr>
            </a:br>
            <a:br>
              <a:rPr lang="en-IN" sz="2800" b="0" dirty="0">
                <a:effectLst/>
                <a:latin typeface="Aptos Narrow" panose="020B0004020202020204" pitchFamily="34" charset="0"/>
                <a:ea typeface="Calibri" panose="020F0502020204030204" pitchFamily="34" charset="0"/>
                <a:cs typeface="Times New Roman" panose="02020603050405020304" pitchFamily="18" charset="0"/>
              </a:rPr>
            </a:br>
            <a:r>
              <a:rPr lang="en-IN" sz="2800" b="0" dirty="0">
                <a:effectLst/>
                <a:latin typeface="Aptos Narrow" panose="020B0004020202020204" pitchFamily="34" charset="0"/>
                <a:ea typeface="Calibri" panose="020F0502020204030204" pitchFamily="34" charset="0"/>
                <a:cs typeface="Times New Roman" panose="02020603050405020304" pitchFamily="18" charset="0"/>
              </a:rPr>
              <a:t> </a:t>
            </a:r>
            <a:br>
              <a:rPr lang="en-IN" sz="1800" b="0" dirty="0">
                <a:effectLst/>
                <a:latin typeface="Aptos Narrow" panose="020B0004020202020204" pitchFamily="34" charset="0"/>
                <a:ea typeface="Calibri" panose="020F0502020204030204" pitchFamily="34" charset="0"/>
                <a:cs typeface="Times New Roman" panose="02020603050405020304" pitchFamily="18" charset="0"/>
              </a:rPr>
            </a:br>
            <a:endParaRPr lang="en-US" dirty="0"/>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2</a:t>
            </a:fld>
            <a:endParaRPr lang="en-US" dirty="0"/>
          </a:p>
        </p:txBody>
      </p:sp>
      <p:pic>
        <p:nvPicPr>
          <p:cNvPr id="4" name="Picture 3">
            <a:extLst>
              <a:ext uri="{FF2B5EF4-FFF2-40B4-BE49-F238E27FC236}">
                <a16:creationId xmlns:a16="http://schemas.microsoft.com/office/drawing/2014/main" id="{FDEBCAD0-6A16-521F-4849-2FF9BB617442}"/>
              </a:ext>
            </a:extLst>
          </p:cNvPr>
          <p:cNvPicPr>
            <a:picLocks noChangeAspect="1"/>
          </p:cNvPicPr>
          <p:nvPr/>
        </p:nvPicPr>
        <p:blipFill>
          <a:blip r:embed="rId3"/>
          <a:stretch>
            <a:fillRect/>
          </a:stretch>
        </p:blipFill>
        <p:spPr>
          <a:xfrm>
            <a:off x="6660539" y="5980119"/>
            <a:ext cx="1377815" cy="652329"/>
          </a:xfrm>
          <a:prstGeom prst="rect">
            <a:avLst/>
          </a:prstGeom>
        </p:spPr>
      </p:pic>
      <p:pic>
        <p:nvPicPr>
          <p:cNvPr id="5" name="Picture 4">
            <a:extLst>
              <a:ext uri="{FF2B5EF4-FFF2-40B4-BE49-F238E27FC236}">
                <a16:creationId xmlns:a16="http://schemas.microsoft.com/office/drawing/2014/main" id="{BAE4CBD5-735D-2F62-AB00-20D567F3D69F}"/>
              </a:ext>
            </a:extLst>
          </p:cNvPr>
          <p:cNvPicPr>
            <a:picLocks noChangeAspect="1"/>
          </p:cNvPicPr>
          <p:nvPr/>
        </p:nvPicPr>
        <p:blipFill>
          <a:blip r:embed="rId3"/>
          <a:stretch>
            <a:fillRect/>
          </a:stretch>
        </p:blipFill>
        <p:spPr>
          <a:xfrm>
            <a:off x="0" y="780876"/>
            <a:ext cx="1377815" cy="652329"/>
          </a:xfrm>
          <a:prstGeom prst="rect">
            <a:avLst/>
          </a:prstGeom>
        </p:spPr>
      </p:pic>
    </p:spTree>
    <p:extLst>
      <p:ext uri="{BB962C8B-B14F-4D97-AF65-F5344CB8AC3E}">
        <p14:creationId xmlns:p14="http://schemas.microsoft.com/office/powerpoint/2010/main" val="1346372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C7033F-54D3-2B32-5655-EF65B9EA9C99}"/>
              </a:ext>
            </a:extLst>
          </p:cNvPr>
          <p:cNvPicPr>
            <a:picLocks noChangeAspect="1"/>
          </p:cNvPicPr>
          <p:nvPr/>
        </p:nvPicPr>
        <p:blipFill>
          <a:blip r:embed="rId3"/>
          <a:stretch>
            <a:fillRect/>
          </a:stretch>
        </p:blipFill>
        <p:spPr>
          <a:xfrm>
            <a:off x="4877294" y="1214218"/>
            <a:ext cx="547651" cy="499799"/>
          </a:xfrm>
          <a:prstGeom prst="rect">
            <a:avLst/>
          </a:prstGeom>
        </p:spPr>
      </p:pic>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379470" y="139901"/>
            <a:ext cx="5784850" cy="749099"/>
          </a:xfrm>
        </p:spPr>
        <p:txBody>
          <a:bodyPr>
            <a:normAutofit/>
          </a:bodyPr>
          <a:lstStyle/>
          <a:p>
            <a:r>
              <a:rPr lang="en" u="sng" dirty="0">
                <a:latin typeface="Aptos Narrow" panose="020B0004020202020204" pitchFamily="34" charset="0"/>
              </a:rPr>
              <a:t>Table of contents</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857469" y="1140943"/>
            <a:ext cx="627942" cy="573074"/>
          </a:xfrm>
          <a:effectLst>
            <a:glow rad="228600">
              <a:schemeClr val="accent2">
                <a:satMod val="175000"/>
                <a:alpha val="40000"/>
              </a:schemeClr>
            </a:glow>
          </a:effectLst>
        </p:spPr>
        <p:txBody>
          <a:bodyPr>
            <a:normAutofit lnSpcReduction="10000"/>
          </a:bodyPr>
          <a:lstStyle/>
          <a:p>
            <a:pPr marL="0" lvl="0" indent="0" algn="ctr" rtl="0">
              <a:spcBef>
                <a:spcPts val="0"/>
              </a:spcBef>
              <a:spcAft>
                <a:spcPts val="0"/>
              </a:spcAft>
              <a:buNone/>
            </a:pPr>
            <a:r>
              <a:rPr lang="en" dirty="0">
                <a:solidFill>
                  <a:schemeClr val="bg1">
                    <a:lumMod val="95000"/>
                  </a:schemeClr>
                </a:solidFill>
              </a:rPr>
              <a:t>01</a:t>
            </a: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2243494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194379" y="1127272"/>
            <a:ext cx="7906721" cy="4074202"/>
          </a:xfrm>
        </p:spPr>
        <p:txBody>
          <a:bodyPr>
            <a:noAutofit/>
          </a:bodyPr>
          <a:lstStyle/>
          <a:p>
            <a:pPr>
              <a:buNone/>
            </a:pPr>
            <a:r>
              <a:rPr lang="en-US" sz="1600" i="1" dirty="0"/>
              <a:t>STELLARBASIN</a:t>
            </a:r>
            <a:r>
              <a:rPr lang="en-US" sz="1600" b="0" dirty="0"/>
              <a:t> is a </a:t>
            </a:r>
            <a:r>
              <a:rPr lang="en-US" sz="1600" dirty="0"/>
              <a:t>web-based application </a:t>
            </a:r>
            <a:r>
              <a:rPr lang="en-US" sz="1600" b="0" dirty="0"/>
              <a:t>designed to enhance the interpretability of trained machine learning models. It supports </a:t>
            </a:r>
            <a:r>
              <a:rPr lang="en-US" sz="1600" dirty="0"/>
              <a:t>Decision Trees, K-Nearest Neighbors, Linear Regression, and Logistic Regression</a:t>
            </a:r>
            <a:r>
              <a:rPr lang="en-US" sz="1600" b="0" dirty="0"/>
              <a:t>, offering clear and interactive visualizations. The platform allows users to upload pre-trained models and input sample data to see real-time predictions, helping them understand </a:t>
            </a:r>
            <a:r>
              <a:rPr lang="en-US" sz="1600" dirty="0"/>
              <a:t>how the models function</a:t>
            </a:r>
            <a:r>
              <a:rPr lang="en-US" sz="1600" b="0" dirty="0"/>
              <a:t>.</a:t>
            </a:r>
            <a:br>
              <a:rPr lang="en-US" sz="1600" b="0" dirty="0"/>
            </a:br>
            <a:br>
              <a:rPr lang="en-US" sz="1600" b="0" dirty="0"/>
            </a:br>
            <a:r>
              <a:rPr lang="en-US" sz="1600" b="0" dirty="0"/>
              <a:t>Built using </a:t>
            </a:r>
            <a:r>
              <a:rPr lang="en-US" sz="1600" dirty="0"/>
              <a:t>Python, Flask, Dash, and visualization libraries such as matplotlib, seaborn, and </a:t>
            </a:r>
            <a:r>
              <a:rPr lang="en-US" sz="1600" dirty="0" err="1"/>
              <a:t>plotly</a:t>
            </a:r>
            <a:r>
              <a:rPr lang="en-US" sz="1600" b="0" dirty="0"/>
              <a:t>, STELLARBASIN ensures a user-friendly experience without requiring extensive coding knowledge. The tool aims to assist </a:t>
            </a:r>
            <a:r>
              <a:rPr lang="en-US" sz="1600" dirty="0"/>
              <a:t>data scientists, analysts, and non-technical users</a:t>
            </a:r>
            <a:r>
              <a:rPr lang="en-US" sz="1600" b="0" dirty="0"/>
              <a:t> in </a:t>
            </a:r>
            <a:r>
              <a:rPr lang="en-US" sz="1600" dirty="0"/>
              <a:t>gaining insights </a:t>
            </a:r>
            <a:r>
              <a:rPr lang="en-US" sz="1600" b="0" dirty="0"/>
              <a:t>into machine learning models by simplifying complex decision-making processes into easily interpretable visual formats.</a:t>
            </a:r>
            <a:br>
              <a:rPr lang="en-US" sz="800" dirty="0"/>
            </a:br>
            <a:br>
              <a:rPr lang="en-US" sz="1000" b="0" i="0" u="none" strike="noStrike" cap="none" dirty="0">
                <a:solidFill>
                  <a:schemeClr val="bg1"/>
                </a:solidFill>
                <a:latin typeface="Aptos Narrow" panose="020B0004020202020204" pitchFamily="34" charset="0"/>
                <a:sym typeface="Arial"/>
              </a:rPr>
            </a:br>
            <a:endParaRPr lang="en-US" sz="1000" dirty="0"/>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8899" y="768923"/>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20059" y="461008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145360" y="660358"/>
            <a:ext cx="4202579" cy="4123079"/>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C082CC6-C7F2-BCA1-867C-E41C98C6DA88}"/>
              </a:ext>
            </a:extLst>
          </p:cNvPr>
          <p:cNvSpPr txBox="1"/>
          <p:nvPr/>
        </p:nvSpPr>
        <p:spPr>
          <a:xfrm>
            <a:off x="4183679" y="275637"/>
            <a:ext cx="5445760" cy="769441"/>
          </a:xfrm>
          <a:prstGeom prst="rect">
            <a:avLst/>
          </a:prstGeom>
          <a:noFill/>
        </p:spPr>
        <p:txBody>
          <a:bodyPr wrap="square" rtlCol="0">
            <a:spAutoFit/>
          </a:bodyPr>
          <a:lstStyle/>
          <a:p>
            <a:r>
              <a:rPr lang="en-IN" sz="4400" u="sng" dirty="0">
                <a:solidFill>
                  <a:schemeClr val="bg1"/>
                </a:solidFill>
                <a:latin typeface="Aptos Narrow" panose="020B0004020202020204" pitchFamily="34" charset="0"/>
              </a:rPr>
              <a:t>Abstract</a:t>
            </a:r>
            <a:endParaRPr lang="en-IN" sz="4400" dirty="0">
              <a:solidFill>
                <a:schemeClr val="bg1"/>
              </a:solidFill>
            </a:endParaRPr>
          </a:p>
        </p:txBody>
      </p:sp>
      <p:pic>
        <p:nvPicPr>
          <p:cNvPr id="5" name="Picture 4">
            <a:extLst>
              <a:ext uri="{FF2B5EF4-FFF2-40B4-BE49-F238E27FC236}">
                <a16:creationId xmlns:a16="http://schemas.microsoft.com/office/drawing/2014/main" id="{CE1C49C9-D289-AE73-E123-F0A906B8E63B}"/>
              </a:ext>
            </a:extLst>
          </p:cNvPr>
          <p:cNvPicPr>
            <a:picLocks noChangeAspect="1"/>
          </p:cNvPicPr>
          <p:nvPr/>
        </p:nvPicPr>
        <p:blipFill>
          <a:blip r:embed="rId4"/>
          <a:stretch>
            <a:fillRect/>
          </a:stretch>
        </p:blipFill>
        <p:spPr>
          <a:xfrm>
            <a:off x="6719419" y="4610081"/>
            <a:ext cx="1944793" cy="2072820"/>
          </a:xfrm>
          <a:prstGeom prst="rect">
            <a:avLst/>
          </a:prstGeom>
        </p:spPr>
      </p:pic>
    </p:spTree>
    <p:extLst>
      <p:ext uri="{BB962C8B-B14F-4D97-AF65-F5344CB8AC3E}">
        <p14:creationId xmlns:p14="http://schemas.microsoft.com/office/powerpoint/2010/main" val="707789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EDF3ED5-0B7B-9317-36FF-DB683E4B53AC}"/>
              </a:ext>
            </a:extLst>
          </p:cNvPr>
          <p:cNvPicPr>
            <a:picLocks noChangeAspect="1"/>
          </p:cNvPicPr>
          <p:nvPr/>
        </p:nvPicPr>
        <p:blipFill>
          <a:blip r:embed="rId3"/>
          <a:stretch>
            <a:fillRect/>
          </a:stretch>
        </p:blipFill>
        <p:spPr>
          <a:xfrm>
            <a:off x="4497572" y="5463553"/>
            <a:ext cx="7380085" cy="1269619"/>
          </a:xfrm>
          <a:prstGeom prst="rect">
            <a:avLst/>
          </a:prstGeom>
        </p:spPr>
      </p:pic>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833694" y="544285"/>
            <a:ext cx="6594768" cy="3445329"/>
          </a:xfrm>
        </p:spPr>
        <p:txBody>
          <a:bodyPr>
            <a:normAutofit/>
          </a:bodyPr>
          <a:lstStyle/>
          <a:p>
            <a:r>
              <a:rPr lang="en-US" dirty="0"/>
              <a:t>​</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829789" y="4130045"/>
            <a:ext cx="6594768" cy="1951523"/>
          </a:xfrm>
        </p:spPr>
        <p:txBody>
          <a:bodyPr/>
          <a:lstStyle/>
          <a:p>
            <a:r>
              <a:rPr lang="en-US" dirty="0"/>
              <a:t>Confidence-building strategies</a:t>
            </a:r>
          </a:p>
          <a:p>
            <a:endParaRPr lang="en-US" dirty="0"/>
          </a:p>
        </p:txBody>
      </p:sp>
      <p:pic>
        <p:nvPicPr>
          <p:cNvPr id="4" name="Picture 3">
            <a:extLst>
              <a:ext uri="{FF2B5EF4-FFF2-40B4-BE49-F238E27FC236}">
                <a16:creationId xmlns:a16="http://schemas.microsoft.com/office/drawing/2014/main" id="{12A5C193-D303-872A-6B1E-DBF554BF48AA}"/>
              </a:ext>
            </a:extLst>
          </p:cNvPr>
          <p:cNvPicPr>
            <a:picLocks noChangeAspect="1"/>
          </p:cNvPicPr>
          <p:nvPr/>
        </p:nvPicPr>
        <p:blipFill>
          <a:blip r:embed="rId4"/>
          <a:srcRect b="-685"/>
          <a:stretch/>
        </p:blipFill>
        <p:spPr>
          <a:xfrm>
            <a:off x="3275105" y="291837"/>
            <a:ext cx="8650841" cy="5070458"/>
          </a:xfrm>
          <a:prstGeom prst="rect">
            <a:avLst/>
          </a:prstGeom>
        </p:spPr>
      </p:pic>
      <p:sp>
        <p:nvSpPr>
          <p:cNvPr id="8" name="TextBox 7">
            <a:extLst>
              <a:ext uri="{FF2B5EF4-FFF2-40B4-BE49-F238E27FC236}">
                <a16:creationId xmlns:a16="http://schemas.microsoft.com/office/drawing/2014/main" id="{D77C5134-F5DD-07F0-48EC-FC4FAE13E608}"/>
              </a:ext>
            </a:extLst>
          </p:cNvPr>
          <p:cNvSpPr txBox="1"/>
          <p:nvPr/>
        </p:nvSpPr>
        <p:spPr>
          <a:xfrm>
            <a:off x="4829789" y="5666069"/>
            <a:ext cx="6594768" cy="830997"/>
          </a:xfrm>
          <a:prstGeom prst="rect">
            <a:avLst/>
          </a:prstGeom>
          <a:noFill/>
          <a:effectLst>
            <a:glow rad="228600">
              <a:schemeClr val="accent6">
                <a:satMod val="175000"/>
                <a:alpha val="40000"/>
              </a:schemeClr>
            </a:glow>
          </a:effectLst>
        </p:spPr>
        <p:txBody>
          <a:bodyPr wrap="square" rtlCol="0">
            <a:spAutoFit/>
          </a:bodyPr>
          <a:lstStyle/>
          <a:p>
            <a:pPr algn="ctr"/>
            <a:r>
              <a:rPr lang="en-US" sz="2400" dirty="0">
                <a:solidFill>
                  <a:schemeClr val="bg1"/>
                </a:solidFill>
                <a:latin typeface="Aptos Narrow" panose="020B0004020202020204" pitchFamily="34" charset="0"/>
              </a:rPr>
              <a:t>Relationship between interpretability, visual analytics, and human understanding.</a:t>
            </a:r>
            <a:endParaRPr lang="en-US" sz="2400" b="0" i="0" u="none" strike="noStrike" cap="none" dirty="0">
              <a:solidFill>
                <a:schemeClr val="bg1"/>
              </a:solidFill>
              <a:latin typeface="Aptos Narrow" panose="020B0004020202020204" pitchFamily="34" charset="0"/>
              <a:sym typeface="Arial"/>
            </a:endParaRPr>
          </a:p>
        </p:txBody>
      </p:sp>
      <p:sp>
        <p:nvSpPr>
          <p:cNvPr id="10" name="Rectangle 9">
            <a:extLst>
              <a:ext uri="{FF2B5EF4-FFF2-40B4-BE49-F238E27FC236}">
                <a16:creationId xmlns:a16="http://schemas.microsoft.com/office/drawing/2014/main" id="{CDCCABF9-452C-5D4F-DA92-619AF3DBD3DA}"/>
              </a:ext>
            </a:extLst>
          </p:cNvPr>
          <p:cNvSpPr/>
          <p:nvPr/>
        </p:nvSpPr>
        <p:spPr>
          <a:xfrm rot="2703773">
            <a:off x="2155636" y="4881345"/>
            <a:ext cx="2238938" cy="347794"/>
          </a:xfrm>
          <a:prstGeom prst="rect">
            <a:avLst/>
          </a:prstGeom>
          <a:solidFill>
            <a:srgbClr val="385E8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a:extLst>
              <a:ext uri="{FF2B5EF4-FFF2-40B4-BE49-F238E27FC236}">
                <a16:creationId xmlns:a16="http://schemas.microsoft.com/office/drawing/2014/main" id="{8ED57398-9551-1AE8-6522-2667F222EB01}"/>
              </a:ext>
            </a:extLst>
          </p:cNvPr>
          <p:cNvPicPr>
            <a:picLocks noChangeAspect="1"/>
          </p:cNvPicPr>
          <p:nvPr/>
        </p:nvPicPr>
        <p:blipFill>
          <a:blip r:embed="rId5"/>
          <a:stretch>
            <a:fillRect/>
          </a:stretch>
        </p:blipFill>
        <p:spPr>
          <a:xfrm>
            <a:off x="320954" y="241693"/>
            <a:ext cx="2591025" cy="2901948"/>
          </a:xfrm>
          <a:prstGeom prst="rect">
            <a:avLst/>
          </a:prstGeom>
        </p:spPr>
      </p:pic>
      <p:sp>
        <p:nvSpPr>
          <p:cNvPr id="14" name="Rectangle 13">
            <a:extLst>
              <a:ext uri="{FF2B5EF4-FFF2-40B4-BE49-F238E27FC236}">
                <a16:creationId xmlns:a16="http://schemas.microsoft.com/office/drawing/2014/main" id="{9D6D979C-815C-6D80-18D7-E834D87502D8}"/>
              </a:ext>
            </a:extLst>
          </p:cNvPr>
          <p:cNvSpPr/>
          <p:nvPr/>
        </p:nvSpPr>
        <p:spPr>
          <a:xfrm rot="2730996">
            <a:off x="2236737" y="4964259"/>
            <a:ext cx="1142866" cy="657106"/>
          </a:xfrm>
          <a:prstGeom prst="rect">
            <a:avLst/>
          </a:prstGeom>
          <a:solidFill>
            <a:srgbClr val="5821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29539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B4699E6-C444-8447-9823-9247E98D2DB8}"/>
              </a:ext>
            </a:extLst>
          </p:cNvPr>
          <p:cNvPicPr>
            <a:picLocks noChangeAspect="1"/>
          </p:cNvPicPr>
          <p:nvPr/>
        </p:nvPicPr>
        <p:blipFill>
          <a:blip r:embed="rId3"/>
          <a:stretch>
            <a:fillRect/>
          </a:stretch>
        </p:blipFill>
        <p:spPr>
          <a:xfrm>
            <a:off x="4371183" y="1210880"/>
            <a:ext cx="6120914" cy="5145470"/>
          </a:xfrm>
          <a:prstGeom prst="rect">
            <a:avLst/>
          </a:prstGeom>
        </p:spPr>
      </p:pic>
      <p:sp>
        <p:nvSpPr>
          <p:cNvPr id="12" name="Text Placeholder 11">
            <a:extLst>
              <a:ext uri="{FF2B5EF4-FFF2-40B4-BE49-F238E27FC236}">
                <a16:creationId xmlns:a16="http://schemas.microsoft.com/office/drawing/2014/main" id="{D3251268-42B4-3B45-A59B-740E2DB97A00}"/>
              </a:ext>
            </a:extLst>
          </p:cNvPr>
          <p:cNvSpPr>
            <a:spLocks noGrp="1"/>
          </p:cNvSpPr>
          <p:nvPr>
            <p:ph sz="half" idx="14"/>
          </p:nvPr>
        </p:nvSpPr>
        <p:spPr>
          <a:xfrm>
            <a:off x="2987040" y="1756685"/>
            <a:ext cx="8727440" cy="5838867"/>
          </a:xfrm>
        </p:spPr>
        <p:txBody>
          <a:bodyPr>
            <a:normAutofit/>
          </a:bodyPr>
          <a:lstStyle/>
          <a:p>
            <a:r>
              <a:rPr lang="en-IN" sz="2800" dirty="0">
                <a:effectLst/>
                <a:latin typeface="Calibri" panose="020F0502020204030204" pitchFamily="34" charset="0"/>
                <a:ea typeface="Calibri" panose="020F0502020204030204" pitchFamily="34" charset="0"/>
                <a:cs typeface="Times New Roman" panose="02020603050405020304" pitchFamily="18" charset="0"/>
              </a:rPr>
              <a:t>To develop an interactive visualization tool for trained machine learning models.</a:t>
            </a:r>
            <a:endParaRPr lang="en-IN" sz="2800" dirty="0">
              <a:latin typeface="Calibri" panose="020F0502020204030204" pitchFamily="34" charset="0"/>
              <a:ea typeface="Calibri" panose="020F0502020204030204" pitchFamily="34" charset="0"/>
              <a:cs typeface="Times New Roman" panose="02020603050405020304" pitchFamily="18" charset="0"/>
            </a:endParaRPr>
          </a:p>
          <a:p>
            <a:r>
              <a:rPr lang="en-IN" sz="2800" dirty="0">
                <a:effectLst/>
                <a:latin typeface="Calibri" panose="020F0502020204030204" pitchFamily="34" charset="0"/>
                <a:ea typeface="Calibri" panose="020F0502020204030204" pitchFamily="34" charset="0"/>
                <a:cs typeface="Times New Roman" panose="02020603050405020304" pitchFamily="18" charset="0"/>
              </a:rPr>
              <a:t>To provide users with clear and intuitive visual representations of Decision Trees, K-Nearest </a:t>
            </a:r>
            <a:r>
              <a:rPr lang="en-IN" sz="2800" dirty="0" err="1">
                <a:effectLst/>
                <a:latin typeface="Calibri" panose="020F0502020204030204" pitchFamily="34" charset="0"/>
                <a:ea typeface="Calibri" panose="020F0502020204030204" pitchFamily="34" charset="0"/>
                <a:cs typeface="Times New Roman" panose="02020603050405020304" pitchFamily="18" charset="0"/>
              </a:rPr>
              <a:t>Neighbors</a:t>
            </a:r>
            <a:r>
              <a:rPr lang="en-IN" sz="2800" dirty="0">
                <a:effectLst/>
                <a:latin typeface="Calibri" panose="020F0502020204030204" pitchFamily="34" charset="0"/>
                <a:ea typeface="Calibri" panose="020F0502020204030204" pitchFamily="34" charset="0"/>
                <a:cs typeface="Times New Roman" panose="02020603050405020304" pitchFamily="18" charset="0"/>
              </a:rPr>
              <a:t> (KNN), Linear Regression, and Logistic Regression models.</a:t>
            </a:r>
            <a:endParaRPr lang="en-IN" sz="2800" dirty="0">
              <a:latin typeface="Calibri" panose="020F0502020204030204" pitchFamily="34" charset="0"/>
              <a:ea typeface="Calibri" panose="020F0502020204030204" pitchFamily="34" charset="0"/>
              <a:cs typeface="Times New Roman" panose="02020603050405020304" pitchFamily="18" charset="0"/>
            </a:endParaRPr>
          </a:p>
          <a:p>
            <a:r>
              <a:rPr lang="en-IN" sz="2800" dirty="0">
                <a:effectLst/>
                <a:latin typeface="Calibri" panose="020F0502020204030204" pitchFamily="34" charset="0"/>
                <a:ea typeface="Calibri" panose="020F0502020204030204" pitchFamily="34" charset="0"/>
                <a:cs typeface="Times New Roman" panose="02020603050405020304" pitchFamily="18" charset="0"/>
              </a:rPr>
              <a:t>To enhance model interpretability by allowing users to upload pre-trained models and receive graphical insights.</a:t>
            </a:r>
            <a:endParaRPr lang="en-IN" sz="2800" dirty="0">
              <a:latin typeface="Calibri" panose="020F0502020204030204" pitchFamily="34" charset="0"/>
              <a:ea typeface="Calibri" panose="020F0502020204030204" pitchFamily="34" charset="0"/>
              <a:cs typeface="Times New Roman" panose="02020603050405020304" pitchFamily="18" charset="0"/>
            </a:endParaRPr>
          </a:p>
          <a:p>
            <a:r>
              <a:rPr lang="en-IN" sz="2800" dirty="0">
                <a:effectLst/>
                <a:latin typeface="Calibri" panose="020F0502020204030204" pitchFamily="34" charset="0"/>
                <a:ea typeface="Calibri" panose="020F0502020204030204" pitchFamily="34" charset="0"/>
                <a:cs typeface="Times New Roman" panose="02020603050405020304" pitchFamily="18" charset="0"/>
              </a:rPr>
              <a:t>To build a user-friendly dashboard using Dash for seamless interaction.</a:t>
            </a:r>
            <a:r>
              <a:rPr lang="en-IN" sz="2800" dirty="0">
                <a:latin typeface="Calibri" panose="020F0502020204030204" pitchFamily="34" charset="0"/>
                <a:ea typeface="Calibri" panose="020F0502020204030204" pitchFamily="34" charset="0"/>
                <a:cs typeface="Times New Roman" panose="02020603050405020304" pitchFamily="18" charset="0"/>
              </a:rPr>
              <a:t>*</a:t>
            </a:r>
          </a:p>
          <a:p>
            <a:r>
              <a:rPr lang="en-IN" sz="2800" dirty="0">
                <a:effectLst/>
                <a:latin typeface="Calibri" panose="020F0502020204030204" pitchFamily="34" charset="0"/>
                <a:ea typeface="Calibri" panose="020F0502020204030204" pitchFamily="34" charset="0"/>
                <a:cs typeface="Times New Roman" panose="02020603050405020304" pitchFamily="18" charset="0"/>
              </a:rPr>
              <a:t>To assist data scientists, analysts, and non-technical users in understanding model predictions through interactive and customizable visualizations.</a:t>
            </a:r>
            <a:endParaRPr lang="en-US" sz="2800" dirty="0"/>
          </a:p>
        </p:txBody>
      </p:sp>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
        <p:nvSpPr>
          <p:cNvPr id="4" name="TextBox 3">
            <a:extLst>
              <a:ext uri="{FF2B5EF4-FFF2-40B4-BE49-F238E27FC236}">
                <a16:creationId xmlns:a16="http://schemas.microsoft.com/office/drawing/2014/main" id="{182E0B74-4E4A-1DE0-72E9-A7B266C90C7A}"/>
              </a:ext>
            </a:extLst>
          </p:cNvPr>
          <p:cNvSpPr txBox="1"/>
          <p:nvPr/>
        </p:nvSpPr>
        <p:spPr>
          <a:xfrm>
            <a:off x="2987040" y="602734"/>
            <a:ext cx="6817360" cy="646331"/>
          </a:xfrm>
          <a:prstGeom prst="rect">
            <a:avLst/>
          </a:prstGeom>
          <a:noFill/>
        </p:spPr>
        <p:txBody>
          <a:bodyPr wrap="square">
            <a:spAutoFit/>
          </a:bodyPr>
          <a:lstStyle/>
          <a:p>
            <a:r>
              <a:rPr lang="en-IN" sz="3600" dirty="0">
                <a:solidFill>
                  <a:schemeClr val="accent1"/>
                </a:solidFill>
                <a:latin typeface="Calibri" panose="020F0502020204030204" pitchFamily="34" charset="0"/>
                <a:cs typeface="Calibri" panose="020F0502020204030204" pitchFamily="34" charset="0"/>
              </a:rPr>
              <a:t>Objectives</a:t>
            </a:r>
            <a:r>
              <a:rPr lang="en-IN" sz="3600" dirty="0">
                <a:solidFill>
                  <a:schemeClr val="accent1"/>
                </a:solidFill>
              </a:rPr>
              <a:t>:</a:t>
            </a:r>
          </a:p>
        </p:txBody>
      </p:sp>
    </p:spTree>
    <p:extLst>
      <p:ext uri="{BB962C8B-B14F-4D97-AF65-F5344CB8AC3E}">
        <p14:creationId xmlns:p14="http://schemas.microsoft.com/office/powerpoint/2010/main" val="1418789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B138DDB-E675-123C-FBD7-CDC809B7E6CC}"/>
              </a:ext>
            </a:extLst>
          </p:cNvPr>
          <p:cNvPicPr>
            <a:picLocks noChangeAspect="1"/>
          </p:cNvPicPr>
          <p:nvPr/>
        </p:nvPicPr>
        <p:blipFill>
          <a:blip r:embed="rId2"/>
          <a:stretch>
            <a:fillRect/>
          </a:stretch>
        </p:blipFill>
        <p:spPr>
          <a:xfrm>
            <a:off x="4845264" y="1280273"/>
            <a:ext cx="4590552" cy="4590552"/>
          </a:xfrm>
          <a:prstGeom prst="rect">
            <a:avLst/>
          </a:prstGeom>
        </p:spPr>
      </p:pic>
      <p:sp>
        <p:nvSpPr>
          <p:cNvPr id="2" name="Title 1">
            <a:extLst>
              <a:ext uri="{FF2B5EF4-FFF2-40B4-BE49-F238E27FC236}">
                <a16:creationId xmlns:a16="http://schemas.microsoft.com/office/drawing/2014/main" id="{53E77475-EC12-C4E1-D09A-730298EE7EA5}"/>
              </a:ext>
            </a:extLst>
          </p:cNvPr>
          <p:cNvSpPr>
            <a:spLocks noGrp="1"/>
          </p:cNvSpPr>
          <p:nvPr>
            <p:ph type="title"/>
          </p:nvPr>
        </p:nvSpPr>
        <p:spPr>
          <a:xfrm>
            <a:off x="3201942" y="501650"/>
            <a:ext cx="3938598" cy="549419"/>
          </a:xfrm>
        </p:spPr>
        <p:txBody>
          <a:bodyPr>
            <a:normAutofit/>
          </a:bodyPr>
          <a:lstStyle/>
          <a:p>
            <a:r>
              <a:rPr lang="en-IN" sz="2800" b="1" dirty="0">
                <a:effectLst/>
                <a:latin typeface="Calibri" panose="020F0502020204030204" pitchFamily="34" charset="0"/>
                <a:ea typeface="Calibri" panose="020F0502020204030204" pitchFamily="34" charset="0"/>
                <a:cs typeface="Times New Roman" panose="02020603050405020304" pitchFamily="18" charset="0"/>
              </a:rPr>
              <a:t>Problem Definition:</a:t>
            </a:r>
            <a:endParaRPr lang="en-IN" sz="2800" dirty="0"/>
          </a:p>
        </p:txBody>
      </p:sp>
      <p:sp>
        <p:nvSpPr>
          <p:cNvPr id="5" name="Slide Number Placeholder 4">
            <a:extLst>
              <a:ext uri="{FF2B5EF4-FFF2-40B4-BE49-F238E27FC236}">
                <a16:creationId xmlns:a16="http://schemas.microsoft.com/office/drawing/2014/main" id="{3B5A3303-A065-6C22-A587-F40A8A71FDC9}"/>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
        <p:nvSpPr>
          <p:cNvPr id="6" name="TextBox 5">
            <a:extLst>
              <a:ext uri="{FF2B5EF4-FFF2-40B4-BE49-F238E27FC236}">
                <a16:creationId xmlns:a16="http://schemas.microsoft.com/office/drawing/2014/main" id="{43D01A24-1B3A-CC62-7361-B24BFEF859BA}"/>
              </a:ext>
            </a:extLst>
          </p:cNvPr>
          <p:cNvSpPr txBox="1"/>
          <p:nvPr/>
        </p:nvSpPr>
        <p:spPr>
          <a:xfrm>
            <a:off x="3047829" y="1370370"/>
            <a:ext cx="8829097" cy="5170646"/>
          </a:xfrm>
          <a:prstGeom prst="rect">
            <a:avLst/>
          </a:prstGeom>
          <a:noFill/>
        </p:spPr>
        <p:txBody>
          <a:bodyPr wrap="square" rtlCol="0">
            <a:spAutoFit/>
          </a:bodyPr>
          <a:lstStyle/>
          <a:p>
            <a:pPr marL="285750" indent="-285750">
              <a:buFont typeface="Arial" panose="020B0604020202020204" pitchFamily="34" charset="0"/>
              <a:buChar char="•"/>
            </a:pPr>
            <a:r>
              <a:rPr lang="en-US" sz="2400" b="1" i="1" dirty="0">
                <a:latin typeface="Calibri Light" panose="020F0302020204030204" pitchFamily="34" charset="0"/>
                <a:cs typeface="Calibri Light" panose="020F0302020204030204" pitchFamily="34" charset="0"/>
              </a:rPr>
              <a:t>STELLARBASIN</a:t>
            </a:r>
            <a:r>
              <a:rPr lang="en-US" sz="2400" b="1" dirty="0">
                <a:latin typeface="Calibri Light" panose="020F0302020204030204" pitchFamily="34" charset="0"/>
                <a:cs typeface="Calibri Light" panose="020F0302020204030204" pitchFamily="34" charset="0"/>
              </a:rPr>
              <a:t> tackles the challenge of model interpretability in machine learning, especially for structured data. While complex models offer high accuracy, their decision-making process is often opaque, posing trust and validation issues in critical fields like healthcare, finance, and law.</a:t>
            </a:r>
          </a:p>
          <a:p>
            <a:pPr marL="285750" indent="-285750">
              <a:buFont typeface="Arial" panose="020B0604020202020204" pitchFamily="34" charset="0"/>
              <a:buChar char="•"/>
            </a:pPr>
            <a:r>
              <a:rPr lang="en-US" sz="2400" b="1" dirty="0">
                <a:latin typeface="Calibri Light" panose="020F0302020204030204" pitchFamily="34" charset="0"/>
                <a:cs typeface="Calibri Light" panose="020F0302020204030204" pitchFamily="34" charset="0"/>
              </a:rPr>
              <a:t>Unlike deep learning visualization tools like </a:t>
            </a:r>
            <a:r>
              <a:rPr lang="en-US" sz="2400" b="1" dirty="0" err="1">
                <a:latin typeface="Calibri Light" panose="020F0302020204030204" pitchFamily="34" charset="0"/>
                <a:cs typeface="Calibri Light" panose="020F0302020204030204" pitchFamily="34" charset="0"/>
              </a:rPr>
              <a:t>ActiVis</a:t>
            </a:r>
            <a:r>
              <a:rPr lang="en-US" sz="2400" b="1" dirty="0">
                <a:latin typeface="Calibri Light" panose="020F0302020204030204" pitchFamily="34" charset="0"/>
                <a:cs typeface="Calibri Light" panose="020F0302020204030204" pitchFamily="34" charset="0"/>
              </a:rPr>
              <a:t>, intuitive solutions for classical models—Decision Trees, KNN, Linear Regression, and Logistic Regression—are lacking. Existing methods require manual coding, limiting accessibility for non-programmers.</a:t>
            </a:r>
          </a:p>
          <a:p>
            <a:pPr marL="285750" indent="-285750">
              <a:buFont typeface="Arial" panose="020B0604020202020204" pitchFamily="34" charset="0"/>
              <a:buChar char="•"/>
            </a:pPr>
            <a:r>
              <a:rPr lang="en-US" sz="2400" b="1" i="1" dirty="0">
                <a:latin typeface="Calibri Light" panose="020F0302020204030204" pitchFamily="34" charset="0"/>
                <a:cs typeface="Calibri Light" panose="020F0302020204030204" pitchFamily="34" charset="0"/>
              </a:rPr>
              <a:t>STELLARBASIN</a:t>
            </a:r>
            <a:r>
              <a:rPr lang="en-US" sz="2400" b="1" dirty="0">
                <a:latin typeface="Calibri Light" panose="020F0302020204030204" pitchFamily="34" charset="0"/>
                <a:cs typeface="Calibri Light" panose="020F0302020204030204" pitchFamily="34" charset="0"/>
              </a:rPr>
              <a:t> simplifies this by providing an interactive, automated visualization platform. Users can upload pre-trained models to generate clear graphical representations, enabling exploration of model decisions, feature importance, and prediction validation.</a:t>
            </a:r>
          </a:p>
          <a:p>
            <a:endParaRPr lang="en-IN" dirty="0"/>
          </a:p>
        </p:txBody>
      </p:sp>
    </p:spTree>
    <p:extLst>
      <p:ext uri="{BB962C8B-B14F-4D97-AF65-F5344CB8AC3E}">
        <p14:creationId xmlns:p14="http://schemas.microsoft.com/office/powerpoint/2010/main" val="1979111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7C98A-3621-28C9-FB98-13C630207575}"/>
              </a:ext>
            </a:extLst>
          </p:cNvPr>
          <p:cNvSpPr>
            <a:spLocks noGrp="1"/>
          </p:cNvSpPr>
          <p:nvPr>
            <p:ph type="title"/>
          </p:nvPr>
        </p:nvSpPr>
        <p:spPr>
          <a:xfrm>
            <a:off x="3006731" y="136524"/>
            <a:ext cx="8911291" cy="6721475"/>
          </a:xfrm>
        </p:spPr>
        <p:txBody>
          <a:bodyPr>
            <a:normAutofit fontScale="90000"/>
          </a:bodyPr>
          <a:lstStyle/>
          <a:p>
            <a:pPr>
              <a:lnSpc>
                <a:spcPct val="107000"/>
              </a:lnSpc>
              <a:spcAft>
                <a:spcPts val="800"/>
              </a:spcAft>
            </a:pPr>
            <a:r>
              <a:rPr lang="en-IN" sz="3200" b="1" dirty="0">
                <a:effectLst/>
                <a:latin typeface="Calibri" panose="020F0502020204030204" pitchFamily="34" charset="0"/>
                <a:ea typeface="Calibri" panose="020F0502020204030204" pitchFamily="34" charset="0"/>
                <a:cs typeface="Times New Roman" panose="02020603050405020304" pitchFamily="18" charset="0"/>
              </a:rPr>
              <a:t> Project Classification:</a:t>
            </a:r>
            <a:br>
              <a:rPr lang="en-IN" sz="2400" dirty="0">
                <a:effectLst/>
                <a:latin typeface="Calibri" panose="020F0502020204030204" pitchFamily="34" charset="0"/>
                <a:ea typeface="Calibri" panose="020F0502020204030204" pitchFamily="34" charset="0"/>
                <a:cs typeface="Times New Roman" panose="02020603050405020304" pitchFamily="18" charset="0"/>
              </a:rPr>
            </a:br>
            <a:br>
              <a:rPr lang="en-IN" sz="2400" dirty="0">
                <a:effectLst/>
                <a:latin typeface="Calibri" panose="020F0502020204030204" pitchFamily="34" charset="0"/>
                <a:ea typeface="Calibri" panose="020F0502020204030204" pitchFamily="34" charset="0"/>
                <a:cs typeface="Times New Roman" panose="02020603050405020304" pitchFamily="18" charset="0"/>
              </a:rPr>
            </a:br>
            <a:r>
              <a:rPr lang="en-IN" sz="2400" b="1"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Application</a:t>
            </a:r>
            <a:r>
              <a:rPr lang="en-IN" sz="24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IN" sz="2400" i="1"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IN" sz="2400" b="0" i="1"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STELLARBASIN</a:t>
            </a:r>
            <a:r>
              <a:rPr lang="en-IN" sz="2400" b="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 is a functional application designed for users to </a:t>
            </a:r>
            <a:r>
              <a:rPr lang="en-IN" sz="2400" b="0" dirty="0" err="1">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analyze</a:t>
            </a:r>
            <a:r>
              <a:rPr lang="en-IN" sz="2400" b="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 and interpret machine learning models. It serves as a tool rather than a research study or theoretical review</a:t>
            </a:r>
            <a:r>
              <a:rPr lang="en-IN" sz="24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a:t>
            </a:r>
            <a:br>
              <a:rPr lang="en-IN" sz="2400" dirty="0">
                <a:effectLst/>
                <a:latin typeface="Calibri" panose="020F0502020204030204" pitchFamily="34" charset="0"/>
                <a:ea typeface="Calibri" panose="020F0502020204030204" pitchFamily="34" charset="0"/>
                <a:cs typeface="Times New Roman" panose="02020603050405020304" pitchFamily="18" charset="0"/>
              </a:rPr>
            </a:br>
            <a:r>
              <a:rPr lang="en-IN" sz="2400" b="1" dirty="0">
                <a:effectLst/>
                <a:latin typeface="Calibri" panose="020F0502020204030204" pitchFamily="34" charset="0"/>
                <a:ea typeface="Calibri" panose="020F0502020204030204" pitchFamily="34" charset="0"/>
                <a:cs typeface="Times New Roman" panose="02020603050405020304" pitchFamily="18" charset="0"/>
              </a:rPr>
              <a:t> </a:t>
            </a:r>
            <a:br>
              <a:rPr lang="en-IN" sz="2400" dirty="0">
                <a:effectLst/>
                <a:latin typeface="Calibri" panose="020F0502020204030204" pitchFamily="34" charset="0"/>
                <a:ea typeface="Calibri" panose="020F0502020204030204" pitchFamily="34" charset="0"/>
                <a:cs typeface="Times New Roman" panose="02020603050405020304" pitchFamily="18" charset="0"/>
              </a:rPr>
            </a:br>
            <a:br>
              <a:rPr lang="en-IN" sz="2400" dirty="0">
                <a:effectLst/>
                <a:latin typeface="Calibri" panose="020F0502020204030204" pitchFamily="34" charset="0"/>
                <a:ea typeface="Calibri" panose="020F0502020204030204" pitchFamily="34" charset="0"/>
                <a:cs typeface="Times New Roman" panose="02020603050405020304" pitchFamily="18" charset="0"/>
              </a:rPr>
            </a:br>
            <a:br>
              <a:rPr lang="en-IN" sz="2400" dirty="0">
                <a:effectLst/>
                <a:latin typeface="Calibri" panose="020F0502020204030204" pitchFamily="34" charset="0"/>
                <a:ea typeface="Calibri" panose="020F0502020204030204" pitchFamily="34" charset="0"/>
                <a:cs typeface="Times New Roman" panose="02020603050405020304" pitchFamily="18" charset="0"/>
              </a:rPr>
            </a:br>
            <a:br>
              <a:rPr lang="en-IN" sz="2400" dirty="0">
                <a:effectLst/>
                <a:latin typeface="Calibri" panose="020F0502020204030204" pitchFamily="34" charset="0"/>
                <a:ea typeface="Calibri" panose="020F0502020204030204" pitchFamily="34" charset="0"/>
                <a:cs typeface="Times New Roman" panose="02020603050405020304" pitchFamily="18" charset="0"/>
              </a:rPr>
            </a:br>
            <a:r>
              <a:rPr lang="en-IN" sz="3200" b="1" dirty="0">
                <a:effectLst/>
                <a:latin typeface="Calibri" panose="020F0502020204030204" pitchFamily="34" charset="0"/>
                <a:ea typeface="Calibri" panose="020F0502020204030204" pitchFamily="34" charset="0"/>
                <a:cs typeface="Times New Roman" panose="02020603050405020304" pitchFamily="18" charset="0"/>
              </a:rPr>
              <a:t>Project Type:</a:t>
            </a:r>
            <a:br>
              <a:rPr lang="en-IN" sz="2400" dirty="0">
                <a:effectLst/>
                <a:latin typeface="Calibri" panose="020F0502020204030204" pitchFamily="34" charset="0"/>
                <a:ea typeface="Calibri" panose="020F0502020204030204" pitchFamily="34" charset="0"/>
                <a:cs typeface="Times New Roman" panose="02020603050405020304" pitchFamily="18" charset="0"/>
              </a:rPr>
            </a:br>
            <a:br>
              <a:rPr lang="en-IN" sz="2400" dirty="0">
                <a:effectLst/>
                <a:latin typeface="Calibri" panose="020F0502020204030204" pitchFamily="34" charset="0"/>
                <a:ea typeface="Calibri" panose="020F0502020204030204" pitchFamily="34" charset="0"/>
                <a:cs typeface="Times New Roman" panose="02020603050405020304" pitchFamily="18" charset="0"/>
              </a:rPr>
            </a:br>
            <a:r>
              <a:rPr lang="en-IN" sz="2400" b="1"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Inhouse Development</a:t>
            </a:r>
            <a:r>
              <a:rPr lang="en-IN" sz="24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 – </a:t>
            </a:r>
            <a:r>
              <a:rPr lang="en-IN" sz="2400" b="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This project is independently developed without industry collaboration. It is designed as an open-source initiative to aid in machine learning interpretability.</a:t>
            </a:r>
            <a:br>
              <a:rPr lang="en-IN" sz="1800" b="0" dirty="0">
                <a:effectLst/>
                <a:latin typeface="Calibri" panose="020F0502020204030204" pitchFamily="34" charset="0"/>
                <a:ea typeface="Calibri" panose="020F0502020204030204" pitchFamily="34" charset="0"/>
                <a:cs typeface="Times New Roman" panose="02020603050405020304" pitchFamily="18" charset="0"/>
              </a:rPr>
            </a:br>
            <a:endParaRPr lang="en-IN" b="0" dirty="0"/>
          </a:p>
        </p:txBody>
      </p:sp>
      <p:sp>
        <p:nvSpPr>
          <p:cNvPr id="5" name="Slide Number Placeholder 4">
            <a:extLst>
              <a:ext uri="{FF2B5EF4-FFF2-40B4-BE49-F238E27FC236}">
                <a16:creationId xmlns:a16="http://schemas.microsoft.com/office/drawing/2014/main" id="{A050DEA8-0209-B2EA-02CB-2EB499391825}"/>
              </a:ext>
            </a:extLst>
          </p:cNvPr>
          <p:cNvSpPr>
            <a:spLocks noGrp="1"/>
          </p:cNvSpPr>
          <p:nvPr>
            <p:ph type="sldNum" sz="quarter" idx="12"/>
          </p:nvPr>
        </p:nvSpPr>
        <p:spPr/>
        <p:txBody>
          <a:bodyPr/>
          <a:lstStyle/>
          <a:p>
            <a:fld id="{B5CEABB6-07DC-46E8-9B57-56EC44A396E5}" type="slidenum">
              <a:rPr lang="en-US" smtClean="0"/>
              <a:pPr/>
              <a:t>8</a:t>
            </a:fld>
            <a:endParaRPr lang="en-US" dirty="0"/>
          </a:p>
        </p:txBody>
      </p:sp>
      <p:pic>
        <p:nvPicPr>
          <p:cNvPr id="6" name="Picture 5">
            <a:extLst>
              <a:ext uri="{FF2B5EF4-FFF2-40B4-BE49-F238E27FC236}">
                <a16:creationId xmlns:a16="http://schemas.microsoft.com/office/drawing/2014/main" id="{8F5878DD-5882-2907-5CFA-42DF47AF0985}"/>
              </a:ext>
            </a:extLst>
          </p:cNvPr>
          <p:cNvPicPr>
            <a:picLocks noChangeAspect="1"/>
          </p:cNvPicPr>
          <p:nvPr/>
        </p:nvPicPr>
        <p:blipFill>
          <a:blip r:embed="rId2"/>
          <a:stretch>
            <a:fillRect/>
          </a:stretch>
        </p:blipFill>
        <p:spPr>
          <a:xfrm>
            <a:off x="7198607" y="-2414426"/>
            <a:ext cx="4859829" cy="11238642"/>
          </a:xfrm>
          <a:prstGeom prst="rect">
            <a:avLst/>
          </a:prstGeom>
        </p:spPr>
      </p:pic>
    </p:spTree>
    <p:extLst>
      <p:ext uri="{BB962C8B-B14F-4D97-AF65-F5344CB8AC3E}">
        <p14:creationId xmlns:p14="http://schemas.microsoft.com/office/powerpoint/2010/main" val="4114827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2ABBB12-17CF-F415-4E77-97A1E77C7CCF}"/>
              </a:ext>
            </a:extLst>
          </p:cNvPr>
          <p:cNvPicPr>
            <a:picLocks noChangeAspect="1"/>
          </p:cNvPicPr>
          <p:nvPr/>
        </p:nvPicPr>
        <p:blipFill>
          <a:blip r:embed="rId2"/>
          <a:stretch>
            <a:fillRect/>
          </a:stretch>
        </p:blipFill>
        <p:spPr>
          <a:xfrm>
            <a:off x="3437460" y="136525"/>
            <a:ext cx="7511860" cy="5360406"/>
          </a:xfrm>
          <a:prstGeom prst="rect">
            <a:avLst/>
          </a:prstGeom>
        </p:spPr>
      </p:pic>
      <p:sp>
        <p:nvSpPr>
          <p:cNvPr id="2" name="Title 1">
            <a:extLst>
              <a:ext uri="{FF2B5EF4-FFF2-40B4-BE49-F238E27FC236}">
                <a16:creationId xmlns:a16="http://schemas.microsoft.com/office/drawing/2014/main" id="{0E91DE85-DCF0-A79D-81DC-647364D54EC0}"/>
              </a:ext>
            </a:extLst>
          </p:cNvPr>
          <p:cNvSpPr>
            <a:spLocks noGrp="1"/>
          </p:cNvSpPr>
          <p:nvPr>
            <p:ph type="title"/>
          </p:nvPr>
        </p:nvSpPr>
        <p:spPr>
          <a:xfrm>
            <a:off x="2907587" y="136525"/>
            <a:ext cx="9284413" cy="5928188"/>
          </a:xfrm>
        </p:spPr>
        <p:txBody>
          <a:bodyPr>
            <a:normAutofit fontScale="90000"/>
          </a:bodyPr>
          <a:lstStyle/>
          <a:p>
            <a:r>
              <a:rPr lang="en-US" sz="2000" b="1" dirty="0"/>
              <a:t>Environmental Considerations:</a:t>
            </a:r>
            <a:br>
              <a:rPr lang="en-US" sz="2000" b="1" dirty="0"/>
            </a:br>
            <a:br>
              <a:rPr lang="en-US" sz="2000" b="1" dirty="0"/>
            </a:br>
            <a:r>
              <a:rPr lang="en-US" sz="2000" b="0" dirty="0">
                <a:solidFill>
                  <a:schemeClr val="tx1">
                    <a:lumMod val="95000"/>
                    <a:lumOff val="5000"/>
                  </a:schemeClr>
                </a:solidFill>
              </a:rPr>
              <a:t>STELLARBASIN enhances responsible AI by improving model interpretability, helping detect and mitigate biases.</a:t>
            </a:r>
            <a:br>
              <a:rPr lang="en-US" sz="2000" b="0" dirty="0">
                <a:solidFill>
                  <a:schemeClr val="tx1">
                    <a:lumMod val="95000"/>
                    <a:lumOff val="5000"/>
                  </a:schemeClr>
                </a:solidFill>
              </a:rPr>
            </a:br>
            <a:r>
              <a:rPr lang="en-US" sz="2000" b="0" dirty="0">
                <a:solidFill>
                  <a:schemeClr val="tx1">
                    <a:lumMod val="95000"/>
                    <a:lumOff val="5000"/>
                  </a:schemeClr>
                </a:solidFill>
              </a:rPr>
              <a:t>While it has no direct environmental impact, it supports sustainability-related AI by increasing transparency in models used for environmental monitoring.</a:t>
            </a:r>
            <a:br>
              <a:rPr lang="en-US" sz="2000" b="0" dirty="0">
                <a:solidFill>
                  <a:schemeClr val="tx1">
                    <a:lumMod val="95000"/>
                    <a:lumOff val="5000"/>
                  </a:schemeClr>
                </a:solidFill>
              </a:rPr>
            </a:br>
            <a:r>
              <a:rPr lang="en-US" sz="2000" b="0" dirty="0">
                <a:solidFill>
                  <a:schemeClr val="tx1">
                    <a:lumMod val="95000"/>
                    <a:lumOff val="5000"/>
                  </a:schemeClr>
                </a:solidFill>
              </a:rPr>
              <a:t>Being lightweight, it consumes minimal energy compared to large-scale AI systems.</a:t>
            </a:r>
            <a:br>
              <a:rPr lang="en-US" sz="2000" dirty="0"/>
            </a:br>
            <a:br>
              <a:rPr lang="en-US" sz="2000" dirty="0"/>
            </a:br>
            <a:br>
              <a:rPr lang="en-US" sz="2000" dirty="0"/>
            </a:br>
            <a:br>
              <a:rPr lang="en-US" sz="2000" dirty="0"/>
            </a:br>
            <a:r>
              <a:rPr lang="en-US" sz="2000" dirty="0"/>
              <a:t>Ethical Considerations:</a:t>
            </a:r>
            <a:br>
              <a:rPr lang="en-US" sz="2000" b="1" dirty="0"/>
            </a:br>
            <a:br>
              <a:rPr lang="en-US" sz="2000" b="1" dirty="0"/>
            </a:br>
            <a:r>
              <a:rPr lang="en-US" sz="2000" b="0" dirty="0">
                <a:solidFill>
                  <a:schemeClr val="tx1">
                    <a:lumMod val="95000"/>
                    <a:lumOff val="5000"/>
                  </a:schemeClr>
                </a:solidFill>
              </a:rPr>
              <a:t>Fairness &amp; Transparency: Visualizations reveal model decisions, aiding bias detection and accountability.</a:t>
            </a:r>
            <a:br>
              <a:rPr lang="en-US" sz="2000" b="0" dirty="0">
                <a:solidFill>
                  <a:schemeClr val="tx1">
                    <a:lumMod val="95000"/>
                    <a:lumOff val="5000"/>
                  </a:schemeClr>
                </a:solidFill>
              </a:rPr>
            </a:br>
            <a:r>
              <a:rPr lang="en-US" sz="2000" b="0" dirty="0">
                <a:solidFill>
                  <a:schemeClr val="tx1">
                    <a:lumMod val="95000"/>
                    <a:lumOff val="5000"/>
                  </a:schemeClr>
                </a:solidFill>
              </a:rPr>
              <a:t>Preventing Misuse: Clear guidance ensures correct result interpretation, reducing ethical risks.</a:t>
            </a:r>
            <a:br>
              <a:rPr lang="en-US" sz="2000" b="0" dirty="0">
                <a:solidFill>
                  <a:schemeClr val="tx1">
                    <a:lumMod val="95000"/>
                    <a:lumOff val="5000"/>
                  </a:schemeClr>
                </a:solidFill>
              </a:rPr>
            </a:br>
            <a:r>
              <a:rPr lang="en-US" sz="2000" b="0" dirty="0">
                <a:solidFill>
                  <a:schemeClr val="tx1">
                    <a:lumMod val="95000"/>
                    <a:lumOff val="5000"/>
                  </a:schemeClr>
                </a:solidFill>
              </a:rPr>
              <a:t>Privacy Protection: No models are stored; processing is local, ensuring data security.</a:t>
            </a:r>
            <a:br>
              <a:rPr lang="en-US" sz="2000" b="0" dirty="0">
                <a:solidFill>
                  <a:schemeClr val="tx1">
                    <a:lumMod val="95000"/>
                    <a:lumOff val="5000"/>
                  </a:schemeClr>
                </a:solidFill>
              </a:rPr>
            </a:br>
            <a:r>
              <a:rPr lang="en-US" sz="2000" b="0" dirty="0">
                <a:solidFill>
                  <a:schemeClr val="tx1">
                    <a:lumMod val="95000"/>
                    <a:lumOff val="5000"/>
                  </a:schemeClr>
                </a:solidFill>
              </a:rPr>
              <a:t>Open-Source: Publicly available to promote inclusivity, knowledge sharing, and ethical AI use.</a:t>
            </a:r>
            <a:br>
              <a:rPr lang="en-US" dirty="0"/>
            </a:br>
            <a:endParaRPr lang="en-IN" dirty="0"/>
          </a:p>
        </p:txBody>
      </p:sp>
      <p:sp>
        <p:nvSpPr>
          <p:cNvPr id="5" name="Slide Number Placeholder 4">
            <a:extLst>
              <a:ext uri="{FF2B5EF4-FFF2-40B4-BE49-F238E27FC236}">
                <a16:creationId xmlns:a16="http://schemas.microsoft.com/office/drawing/2014/main" id="{2CD5179A-BED9-1AF5-0A0E-93C42D51B5DF}"/>
              </a:ext>
            </a:extLst>
          </p:cNvPr>
          <p:cNvSpPr>
            <a:spLocks noGrp="1"/>
          </p:cNvSpPr>
          <p:nvPr>
            <p:ph type="sldNum" sz="quarter" idx="12"/>
          </p:nvPr>
        </p:nvSpPr>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679819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AD375C2-2973-4C8B-9800-5B5271D300BD}">
  <ds:schemaRefs>
    <ds:schemaRef ds:uri="http://schemas.microsoft.com/sharepoint/v3/contenttype/forms"/>
  </ds:schemaRefs>
</ds:datastoreItem>
</file>

<file path=customXml/itemProps2.xml><?xml version="1.0" encoding="utf-8"?>
<ds:datastoreItem xmlns:ds="http://schemas.openxmlformats.org/officeDocument/2006/customXml" ds:itemID="{F1950151-0FE0-482F-ADBD-EE52BFC46C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59B7A9F-83D5-4264-91C0-B309A9EDBFB6}">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247</TotalTime>
  <Words>1286</Words>
  <Application>Microsoft Office PowerPoint</Application>
  <PresentationFormat>Widescreen</PresentationFormat>
  <Paragraphs>158</Paragraphs>
  <Slides>18</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Aptos Display</vt:lpstr>
      <vt:lpstr>Aptos Narrow</vt:lpstr>
      <vt:lpstr>Arial</vt:lpstr>
      <vt:lpstr>Avenir Next LT Pro</vt:lpstr>
      <vt:lpstr>Calibri</vt:lpstr>
      <vt:lpstr>Calibri Light</vt:lpstr>
      <vt:lpstr>Symbol</vt:lpstr>
      <vt:lpstr>Times New Roman</vt:lpstr>
      <vt:lpstr>Custom</vt:lpstr>
      <vt:lpstr>S. A. ENGINEERING COLLEGE (An Autonomous Institution Affiliated to Anna University Chennai) by NBA, NAAC 'A' Grade &amp; ISO 9001:2015 Certified Institution  Department of CSE </vt:lpstr>
      <vt:lpstr>Project Report: STELLARBASIN</vt:lpstr>
      <vt:lpstr>Table of contents</vt:lpstr>
      <vt:lpstr>STELLARBASIN is a web-based application designed to enhance the interpretability of trained machine learning models. It supports Decision Trees, K-Nearest Neighbors, Linear Regression, and Logistic Regression, offering clear and interactive visualizations. The platform allows users to upload pre-trained models and input sample data to see real-time predictions, helping them understand how the models function.  Built using Python, Flask, Dash, and visualization libraries such as matplotlib, seaborn, and plotly, STELLARBASIN ensures a user-friendly experience without requiring extensive coding knowledge. The tool aims to assist data scientists, analysts, and non-technical users in gaining insights into machine learning models by simplifying complex decision-making processes into easily interpretable visual formats.  </vt:lpstr>
      <vt:lpstr>​</vt:lpstr>
      <vt:lpstr>PowerPoint Presentation</vt:lpstr>
      <vt:lpstr>Problem Definition:</vt:lpstr>
      <vt:lpstr> Project Classification:  Application – STELLARBASIN is a functional application designed for users to analyze and interpret machine learning models. It serves as a tool rather than a research study or theoretical review.      Project Type:  Inhouse Development – This project is independently developed without industry collaboration. It is designed as an open-source initiative to aid in machine learning interpretability. </vt:lpstr>
      <vt:lpstr>Environmental Considerations:  STELLARBASIN enhances responsible AI by improving model interpretability, helping detect and mitigate biases. While it has no direct environmental impact, it supports sustainability-related AI by increasing transparency in models used for environmental monitoring. Being lightweight, it consumes minimal energy compared to large-scale AI systems.    Ethical Considerations:  Fairness &amp; Transparency: Visualizations reveal model decisions, aiding bias detection and accountability. Preventing Misuse: Clear guidance ensures correct result interpretation, reducing ethical risks. Privacy Protection: No models are stored; processing is local, ensuring data security. Open-Source: Publicly available to promote inclusivity, knowledge sharing, and ethical AI use. </vt:lpstr>
      <vt:lpstr>Hardware and Software Specifications: </vt:lpstr>
      <vt:lpstr>8. Related Works / Literature Survey: </vt:lpstr>
      <vt:lpstr>explAIner: A Visual Analytics Framework for Interactive and Explainable Machine Learning  FairSight: Visual Analytics for Fairness in Decision Making  Explaining Vulnerabilities to Adversarial Machine Learning through Visual Analytics</vt:lpstr>
      <vt:lpstr>Effective delivery techniques​</vt:lpstr>
      <vt:lpstr>Speaking impact​</vt:lpstr>
      <vt:lpstr>Dynamic delivery​</vt:lpstr>
      <vt:lpstr>Final tips &amp; takeaways​</vt:lpstr>
      <vt:lpstr>Speaking engagement metrics​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GIGO PETER</dc:creator>
  <cp:lastModifiedBy>Joshua Gigo Peter</cp:lastModifiedBy>
  <cp:revision>3</cp:revision>
  <dcterms:created xsi:type="dcterms:W3CDTF">2023-12-19T13:11:42Z</dcterms:created>
  <dcterms:modified xsi:type="dcterms:W3CDTF">2025-04-01T06:00:34Z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